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1436" r:id="rId2"/>
    <p:sldId id="481" r:id="rId3"/>
    <p:sldId id="482" r:id="rId4"/>
    <p:sldId id="483" r:id="rId5"/>
    <p:sldId id="484" r:id="rId6"/>
    <p:sldId id="485" r:id="rId7"/>
    <p:sldId id="1433" r:id="rId8"/>
    <p:sldId id="1434" r:id="rId9"/>
    <p:sldId id="488" r:id="rId10"/>
    <p:sldId id="489" r:id="rId11"/>
    <p:sldId id="490" r:id="rId12"/>
    <p:sldId id="491" r:id="rId13"/>
    <p:sldId id="492" r:id="rId14"/>
    <p:sldId id="493" r:id="rId15"/>
    <p:sldId id="494" r:id="rId16"/>
    <p:sldId id="495" r:id="rId17"/>
    <p:sldId id="496" r:id="rId18"/>
    <p:sldId id="497" r:id="rId19"/>
    <p:sldId id="498" r:id="rId20"/>
    <p:sldId id="499" r:id="rId21"/>
    <p:sldId id="500" r:id="rId22"/>
    <p:sldId id="1435" r:id="rId23"/>
    <p:sldId id="502" r:id="rId24"/>
    <p:sldId id="503" r:id="rId25"/>
    <p:sldId id="1430" r:id="rId26"/>
    <p:sldId id="505" r:id="rId27"/>
    <p:sldId id="506" r:id="rId28"/>
    <p:sldId id="507" r:id="rId29"/>
    <p:sldId id="508" r:id="rId30"/>
    <p:sldId id="509" r:id="rId31"/>
    <p:sldId id="510" r:id="rId32"/>
    <p:sldId id="511" r:id="rId33"/>
    <p:sldId id="512" r:id="rId34"/>
    <p:sldId id="513" r:id="rId35"/>
    <p:sldId id="514" r:id="rId36"/>
    <p:sldId id="515" r:id="rId37"/>
    <p:sldId id="516" r:id="rId38"/>
    <p:sldId id="517" r:id="rId39"/>
    <p:sldId id="518" r:id="rId40"/>
    <p:sldId id="519" r:id="rId41"/>
    <p:sldId id="520" r:id="rId42"/>
    <p:sldId id="521" r:id="rId43"/>
    <p:sldId id="522" r:id="rId44"/>
    <p:sldId id="523" r:id="rId45"/>
    <p:sldId id="524" r:id="rId46"/>
    <p:sldId id="525" r:id="rId47"/>
    <p:sldId id="526" r:id="rId48"/>
    <p:sldId id="527" r:id="rId49"/>
    <p:sldId id="528" r:id="rId50"/>
    <p:sldId id="529" r:id="rId51"/>
    <p:sldId id="530" r:id="rId52"/>
    <p:sldId id="531" r:id="rId53"/>
    <p:sldId id="532" r:id="rId54"/>
    <p:sldId id="533" r:id="rId55"/>
    <p:sldId id="534" r:id="rId56"/>
    <p:sldId id="535" r:id="rId57"/>
    <p:sldId id="536" r:id="rId58"/>
    <p:sldId id="537" r:id="rId59"/>
    <p:sldId id="538" r:id="rId60"/>
    <p:sldId id="539" r:id="rId61"/>
    <p:sldId id="1431" r:id="rId62"/>
  </p:sldIdLst>
  <p:sldSz cx="9144000" cy="6858000" type="screen4x3"/>
  <p:notesSz cx="9942513" cy="6810375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CK" initials="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00FFFF"/>
    <a:srgbClr val="00FF00"/>
    <a:srgbClr val="D1D1F0"/>
    <a:srgbClr val="000000"/>
    <a:srgbClr val="0000FF"/>
    <a:srgbClr val="FF9933"/>
    <a:srgbClr val="0000CC"/>
    <a:srgbClr val="FF6699"/>
    <a:srgbClr val="FF99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82" autoAdjust="0"/>
    <p:restoredTop sz="94565" autoAdjust="0"/>
  </p:normalViewPr>
  <p:slideViewPr>
    <p:cSldViewPr>
      <p:cViewPr>
        <p:scale>
          <a:sx n="70" d="100"/>
          <a:sy n="70" d="100"/>
        </p:scale>
        <p:origin x="-1684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179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F7FCE-FA7F-43DB-8D3E-E310BF40BA95}" type="datetimeFigureOut">
              <a:rPr lang="ru-RU" smtClean="0"/>
              <a:pPr/>
              <a:t>23.03.2025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179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5598C-3C07-4BED-835D-A775E257946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1790" y="0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8663" y="511175"/>
            <a:ext cx="3405187" cy="25542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4252" y="3234928"/>
            <a:ext cx="7954010" cy="306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68674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1790" y="6468674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B46086F-DC21-45BE-B8B9-BF87333AD6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712CFC-AD28-4E34-8346-845B470B8CAC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005F52-F6FF-4F22-92E9-41A8591B5377}" type="slidenum">
              <a:rPr lang="ru-RU" smtClean="0"/>
              <a:pPr/>
              <a:t>2</a:t>
            </a:fld>
            <a:endParaRPr lang="ru-RU" dirty="0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46086F-DC21-45BE-B8B9-BF87333AD66B}" type="slidenum">
              <a:rPr lang="ru-RU" smtClean="0"/>
              <a:pPr>
                <a:defRPr/>
              </a:pPr>
              <a:t>51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94DD68-A771-4222-BA4B-E2431544ABAA}" type="slidenum">
              <a:rPr lang="ru-RU" smtClean="0"/>
              <a:pPr/>
              <a:t>61</a:t>
            </a:fld>
            <a:endParaRPr lang="ru-RU" dirty="0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8887A-717B-4F43-AA8C-DF4C38AA48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2B8C7-BED2-4F32-B772-A7232E5372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126C6-B591-4D8F-A3D8-1CF19B816F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AF7E0-E58F-4EEA-8D4E-EF48D462C4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918CA-F719-4368-A2B7-15C22CBC43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8E601-685E-413C-A945-C0CBA470E3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2C590-5032-49BF-8182-8AF3FA43A0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6CE5-23E6-45F3-B6CD-888F37AE71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4FE41-4911-4D45-9BF0-E919685306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AD1E1-0929-4F7D-BF78-8E17120927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C175B-66C6-438F-B2FD-841B8D0B72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3BBA833-2A96-44E6-B6D0-521DCAB1E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0000" y="2340000"/>
            <a:ext cx="8784000" cy="1440000"/>
          </a:xfrm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Н. И. Бирюков, Д. С </a:t>
            </a:r>
            <a:r>
              <a:rPr lang="ru-RU" sz="2800" b="1" dirty="0" err="1" smtClean="0">
                <a:solidFill>
                  <a:schemeClr val="bg1"/>
                </a:solidFill>
              </a:rPr>
              <a:t>Горшенёв</a:t>
            </a:r>
            <a:r>
              <a:rPr lang="ru-RU" sz="2800" b="1" dirty="0" smtClean="0">
                <a:solidFill>
                  <a:schemeClr val="bg1"/>
                </a:solidFill>
              </a:rPr>
              <a:t>, О. М. Решетова</a:t>
            </a:r>
            <a:r>
              <a:rPr lang="ru-RU" sz="4000" b="1" dirty="0" smtClean="0">
                <a:solidFill>
                  <a:schemeClr val="bg1"/>
                </a:solidFill>
              </a:rPr>
              <a:t/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1200" b="1" dirty="0" smtClean="0">
                <a:solidFill>
                  <a:schemeClr val="bg1"/>
                </a:solidFill>
              </a:rPr>
              <a:t/>
            </a:r>
            <a:br>
              <a:rPr lang="ru-RU" sz="12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Основы формальной </a:t>
            </a:r>
            <a:r>
              <a:rPr lang="ru-RU" sz="4000" b="1" dirty="0" smtClean="0">
                <a:solidFill>
                  <a:schemeClr val="bg1"/>
                </a:solidFill>
              </a:rPr>
              <a:t>логики</a:t>
            </a:r>
            <a:endParaRPr lang="ru-RU" sz="3600" b="1" dirty="0" smtClean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0513" y="4320000"/>
            <a:ext cx="8561387" cy="2304000"/>
          </a:xfrm>
          <a:noFill/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</a:rPr>
              <a:t>Глава 2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1600" b="1" smtClean="0">
                <a:solidFill>
                  <a:schemeClr val="bg1"/>
                </a:solidFill>
              </a:rPr>
              <a:t/>
            </a:r>
            <a:br>
              <a:rPr lang="ru-RU" sz="1600" b="1" smtClean="0">
                <a:solidFill>
                  <a:schemeClr val="bg1"/>
                </a:solidFill>
              </a:rPr>
            </a:br>
            <a:r>
              <a:rPr lang="ru-RU" sz="4000" b="1" smtClean="0">
                <a:solidFill>
                  <a:schemeClr val="bg1"/>
                </a:solidFill>
              </a:rPr>
              <a:t>Понятие </a:t>
            </a:r>
            <a:r>
              <a:rPr lang="ru-RU" sz="4000" b="1" dirty="0" smtClean="0">
                <a:solidFill>
                  <a:schemeClr val="bg1"/>
                </a:solidFill>
              </a:rPr>
              <a:t/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как форма мышления</a:t>
            </a:r>
            <a:endParaRPr lang="ru-RU" sz="4000" b="1" dirty="0" smtClean="0">
              <a:solidFill>
                <a:schemeClr val="bg1"/>
              </a:solidFill>
            </a:endParaRPr>
          </a:p>
        </p:txBody>
      </p:sp>
      <p:pic>
        <p:nvPicPr>
          <p:cNvPr id="7" name="Picture 3" descr="D:\Disk_N\NICK\POWERPOINT\=Archive\Безимени-3 копия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000" y="540000"/>
            <a:ext cx="1295400" cy="847725"/>
          </a:xfrm>
          <a:prstGeom prst="rect">
            <a:avLst/>
          </a:prstGeom>
          <a:noFill/>
        </p:spPr>
      </p:pic>
      <p:pic>
        <p:nvPicPr>
          <p:cNvPr id="8" name="Picture 6" descr="chouet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992000" y="576007"/>
            <a:ext cx="70866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443038" y="539750"/>
            <a:ext cx="6400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b="1" dirty="0">
                <a:solidFill>
                  <a:schemeClr val="bg1"/>
                </a:solidFill>
              </a:rPr>
              <a:t>МОСКОВСКИЙ ГОСУДАРСТВЕННЫЙ ИНСТИТУТ МЕЖДУНАРОДНЫХ ОТНОШЕНИЙ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/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Кафедра </a:t>
            </a:r>
            <a:r>
              <a:rPr lang="ru-RU" sz="2000" b="1" dirty="0" smtClean="0">
                <a:solidFill>
                  <a:schemeClr val="bg1"/>
                </a:solidFill>
              </a:rPr>
              <a:t>философии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им. А. Ф. Шишкина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88000" y="1404000"/>
            <a:ext cx="4140000" cy="45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Ограничение понятия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 smtClean="0"/>
              <a:t>логическая операция,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заключающаяся в том, что </a:t>
            </a:r>
            <a:br>
              <a:rPr lang="ru-RU" dirty="0" smtClean="0"/>
            </a:br>
            <a:r>
              <a:rPr lang="ru-RU" dirty="0" smtClean="0">
                <a:solidFill>
                  <a:srgbClr val="00FFFF"/>
                </a:solidFill>
              </a:rPr>
              <a:t>из объёма какого-либо понятия выделяется часть предметов, обладающих общими для них признаками</a:t>
            </a:r>
            <a:r>
              <a:rPr lang="ru-RU" dirty="0" smtClean="0"/>
              <a:t>, которые </a:t>
            </a:r>
            <a:br>
              <a:rPr lang="ru-RU" dirty="0" smtClean="0"/>
            </a:br>
            <a:r>
              <a:rPr lang="ru-RU" dirty="0" smtClean="0"/>
              <a:t>не являются, однако, общими </a:t>
            </a:r>
            <a:br>
              <a:rPr lang="ru-RU" dirty="0" smtClean="0"/>
            </a:br>
            <a:r>
              <a:rPr lang="ru-RU" dirty="0" smtClean="0"/>
              <a:t>для всех предметов, входящих </a:t>
            </a:r>
            <a:br>
              <a:rPr lang="ru-RU" dirty="0" smtClean="0"/>
            </a:br>
            <a:r>
              <a:rPr lang="ru-RU" dirty="0" smtClean="0"/>
              <a:t>в объём исходного понятия; выделенная таким образом </a:t>
            </a:r>
            <a:br>
              <a:rPr lang="ru-RU" dirty="0" smtClean="0"/>
            </a:br>
            <a:r>
              <a:rPr lang="ru-RU" dirty="0" smtClean="0"/>
              <a:t>часть объёма исходного понятия рассматривается </a:t>
            </a:r>
            <a:br>
              <a:rPr lang="ru-RU" dirty="0" smtClean="0"/>
            </a:br>
            <a:r>
              <a:rPr lang="ru-RU" dirty="0" smtClean="0"/>
              <a:t>как объём нового, </a:t>
            </a:r>
            <a:br>
              <a:rPr lang="ru-RU" dirty="0" smtClean="0"/>
            </a:br>
            <a:r>
              <a:rPr lang="ru-RU" dirty="0" smtClean="0">
                <a:solidFill>
                  <a:srgbClr val="00FF00"/>
                </a:solidFill>
              </a:rPr>
              <a:t>менее широкого</a:t>
            </a:r>
            <a:r>
              <a:rPr lang="ru-RU" dirty="0" smtClean="0"/>
              <a:t>, понятия.</a:t>
            </a:r>
            <a:endParaRPr lang="ru-RU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716000" y="1404000"/>
            <a:ext cx="4140000" cy="45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Обобщение понятия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 smtClean="0"/>
              <a:t>логическая операция,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заключающаяся в том, что </a:t>
            </a:r>
            <a:br>
              <a:rPr lang="ru-RU" dirty="0" smtClean="0"/>
            </a:br>
            <a:r>
              <a:rPr lang="ru-RU" dirty="0" smtClean="0">
                <a:solidFill>
                  <a:srgbClr val="00FFFF"/>
                </a:solidFill>
              </a:rPr>
              <a:t>объём какого-либо понятия включается в качестве составной части в объём более широкого понятия</a:t>
            </a:r>
            <a:r>
              <a:rPr lang="ru-RU" dirty="0" smtClean="0"/>
              <a:t> на том основании, что предметы, входящие в объём исходного понятия, имеют признаки, общие как для них, </a:t>
            </a:r>
            <a:br>
              <a:rPr lang="ru-RU" dirty="0" smtClean="0"/>
            </a:br>
            <a:r>
              <a:rPr lang="ru-RU" dirty="0" smtClean="0"/>
              <a:t>так и для предметов, в объём исходного понятия не входящих; совокупность тех и других предметов и образует объём нового, </a:t>
            </a:r>
            <a:r>
              <a:rPr lang="ru-RU" dirty="0" smtClean="0">
                <a:solidFill>
                  <a:srgbClr val="00FF00"/>
                </a:solidFill>
              </a:rPr>
              <a:t>более широкого</a:t>
            </a:r>
            <a:r>
              <a:rPr lang="ru-RU" dirty="0" smtClean="0"/>
              <a:t>, понятия.</a:t>
            </a:r>
            <a:endParaRPr lang="ru-RU" dirty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252000"/>
            <a:ext cx="8229600" cy="900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Понятие как форма мышления </a:t>
            </a:r>
            <a:r>
              <a:rPr lang="ru-RU" sz="2800" kern="0" dirty="0" smtClean="0">
                <a:latin typeface="+mj-lt"/>
                <a:ea typeface="+mj-ea"/>
                <a:cs typeface="+mj-cs"/>
              </a:rPr>
              <a:t>Логические операции с понятиями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000" y="6048000"/>
            <a:ext cx="8568000" cy="648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Ограничение понятия</a:t>
            </a:r>
            <a:r>
              <a:rPr lang="ru-RU" dirty="0" smtClean="0"/>
              <a:t> – логическая операция, </a:t>
            </a:r>
            <a:br>
              <a:rPr lang="ru-RU" dirty="0" smtClean="0"/>
            </a:br>
            <a:r>
              <a:rPr lang="ru-RU" dirty="0" smtClean="0">
                <a:solidFill>
                  <a:srgbClr val="00FF00"/>
                </a:solidFill>
              </a:rPr>
              <a:t>противоположная</a:t>
            </a:r>
            <a:r>
              <a:rPr lang="ru-RU" dirty="0" smtClean="0"/>
              <a:t> логической операции </a:t>
            </a:r>
            <a:r>
              <a:rPr lang="ru-RU" dirty="0" smtClean="0">
                <a:solidFill>
                  <a:srgbClr val="FFFF00"/>
                </a:solidFill>
              </a:rPr>
              <a:t>обобщения понятия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67544" y="87510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Логические операции с понятиями</a:t>
            </a:r>
          </a:p>
          <a:p>
            <a:pPr>
              <a:defRPr/>
            </a:pPr>
            <a:r>
              <a:rPr lang="ru-RU" sz="2800" kern="0" dirty="0" smtClean="0">
                <a:latin typeface="+mj-lt"/>
                <a:ea typeface="+mj-ea"/>
                <a:cs typeface="+mj-cs"/>
              </a:rPr>
              <a:t>Ограничение понятия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3" name="Овал 2"/>
          <p:cNvSpPr>
            <a:spLocks noChangeArrowheads="1"/>
          </p:cNvSpPr>
          <p:nvPr/>
        </p:nvSpPr>
        <p:spPr bwMode="auto">
          <a:xfrm>
            <a:off x="360363" y="1800225"/>
            <a:ext cx="4319587" cy="4319588"/>
          </a:xfrm>
          <a:prstGeom prst="ellipse">
            <a:avLst/>
          </a:prstGeom>
          <a:solidFill>
            <a:schemeClr val="accent1"/>
          </a:solidFill>
          <a:ln w="38100" cmpd="dbl" algn="ctr">
            <a:solidFill>
              <a:schemeClr val="bg1"/>
            </a:solidFill>
            <a:round/>
            <a:headEnd/>
            <a:tailEnd/>
          </a:ln>
        </p:spPr>
        <p:txBody>
          <a:bodyPr wrap="none"/>
          <a:lstStyle/>
          <a:p>
            <a:pPr algn="l"/>
            <a:r>
              <a:rPr lang="ru-RU" sz="3600" dirty="0">
                <a:solidFill>
                  <a:srgbClr val="0000FF"/>
                </a:solidFill>
              </a:rPr>
              <a:t>  Кошка</a:t>
            </a:r>
          </a:p>
        </p:txBody>
      </p:sp>
      <p:sp>
        <p:nvSpPr>
          <p:cNvPr id="4" name="Овал 3"/>
          <p:cNvSpPr/>
          <p:nvPr/>
        </p:nvSpPr>
        <p:spPr bwMode="auto">
          <a:xfrm>
            <a:off x="1800225" y="3124200"/>
            <a:ext cx="2519363" cy="2519363"/>
          </a:xfrm>
          <a:prstGeom prst="ellipse">
            <a:avLst/>
          </a:prstGeom>
          <a:solidFill>
            <a:srgbClr val="FFCC99"/>
          </a:solidFill>
          <a:ln w="38100" cap="flat" cmpd="dbl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>
              <a:defRPr/>
            </a:pPr>
            <a:r>
              <a:rPr lang="ru-RU" dirty="0">
                <a:solidFill>
                  <a:srgbClr val="0000FF"/>
                </a:solidFill>
              </a:rPr>
              <a:t>Чёрная кошка</a:t>
            </a:r>
          </a:p>
        </p:txBody>
      </p:sp>
      <p:sp>
        <p:nvSpPr>
          <p:cNvPr id="5" name="Овал 4"/>
          <p:cNvSpPr/>
          <p:nvPr/>
        </p:nvSpPr>
        <p:spPr bwMode="auto">
          <a:xfrm>
            <a:off x="2519363" y="3959225"/>
            <a:ext cx="1439862" cy="144145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38100" cap="flat" cmpd="dbl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>
              <a:defRPr/>
            </a:pPr>
            <a:r>
              <a:rPr lang="ru-RU" sz="1400" dirty="0">
                <a:solidFill>
                  <a:srgbClr val="0000FF"/>
                </a:solidFill>
              </a:rPr>
              <a:t>Московская</a:t>
            </a:r>
            <a:br>
              <a:rPr lang="ru-RU" sz="1400" dirty="0">
                <a:solidFill>
                  <a:srgbClr val="0000FF"/>
                </a:solidFill>
              </a:rPr>
            </a:br>
            <a:r>
              <a:rPr lang="ru-RU" sz="1400" dirty="0">
                <a:solidFill>
                  <a:srgbClr val="0000FF"/>
                </a:solidFill>
              </a:rPr>
              <a:t>чёрная кошка</a:t>
            </a: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845075" y="1230510"/>
            <a:ext cx="4032250" cy="5364000"/>
          </a:xfrm>
          <a:prstGeom prst="rect">
            <a:avLst/>
          </a:prstGeom>
        </p:spPr>
        <p:txBody>
          <a:bodyPr/>
          <a:lstStyle/>
          <a:p>
            <a:pPr marL="252000" indent="-252000" algn="l" eaLnBrk="0" hangingPunct="0">
              <a:spcBef>
                <a:spcPts val="1200"/>
              </a:spcBef>
              <a:buFontTx/>
              <a:buChar char="•"/>
              <a:defRPr/>
            </a:pPr>
            <a:r>
              <a:rPr lang="ru-RU" kern="0" dirty="0">
                <a:solidFill>
                  <a:schemeClr val="accent3"/>
                </a:solidFill>
                <a:latin typeface="+mn-lt"/>
              </a:rPr>
              <a:t>Понятие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«кошка»</a:t>
            </a:r>
            <a:r>
              <a:rPr lang="ru-RU" kern="0" dirty="0">
                <a:solidFill>
                  <a:schemeClr val="accent3"/>
                </a:solidFill>
                <a:latin typeface="+mn-lt"/>
              </a:rPr>
              <a:t> характеризуется неким </a:t>
            </a:r>
            <a:r>
              <a:rPr lang="ru-RU" kern="0" dirty="0">
                <a:solidFill>
                  <a:srgbClr val="00FF00"/>
                </a:solidFill>
                <a:latin typeface="+mn-lt"/>
              </a:rPr>
              <a:t>набором признаков</a:t>
            </a:r>
            <a:r>
              <a:rPr lang="ru-RU" kern="0" dirty="0">
                <a:latin typeface="+mn-lt"/>
              </a:rPr>
              <a:t>.</a:t>
            </a:r>
          </a:p>
          <a:p>
            <a:pPr marL="252000" indent="-252000" algn="l" eaLnBrk="0" hangingPunct="0">
              <a:spcBef>
                <a:spcPts val="1200"/>
              </a:spcBef>
              <a:buFontTx/>
              <a:buChar char="•"/>
              <a:defRPr/>
            </a:pPr>
            <a:r>
              <a:rPr lang="ru-RU" kern="0" dirty="0">
                <a:solidFill>
                  <a:schemeClr val="accent3"/>
                </a:solidFill>
                <a:latin typeface="+mn-lt"/>
              </a:rPr>
              <a:t>К числу </a:t>
            </a:r>
            <a:r>
              <a:rPr lang="ru-RU" kern="0" dirty="0" smtClean="0">
                <a:solidFill>
                  <a:schemeClr val="accent3"/>
                </a:solidFill>
                <a:latin typeface="+mn-lt"/>
              </a:rPr>
              <a:t>признаков кошки (признаков, присущих </a:t>
            </a:r>
            <a:r>
              <a:rPr lang="ru-RU" kern="0" dirty="0" smtClean="0">
                <a:solidFill>
                  <a:srgbClr val="00FF00"/>
                </a:solidFill>
                <a:latin typeface="+mn-lt"/>
              </a:rPr>
              <a:t>всякой</a:t>
            </a:r>
            <a:r>
              <a:rPr lang="ru-RU" kern="0" dirty="0" smtClean="0">
                <a:solidFill>
                  <a:schemeClr val="accent3"/>
                </a:solidFill>
                <a:latin typeface="+mn-lt"/>
              </a:rPr>
              <a:t> кошке) </a:t>
            </a:r>
            <a:r>
              <a:rPr lang="ru-RU" kern="0" dirty="0">
                <a:solidFill>
                  <a:schemeClr val="accent3"/>
                </a:solidFill>
                <a:latin typeface="+mn-lt"/>
              </a:rPr>
              <a:t>добавляем признак </a:t>
            </a:r>
            <a:r>
              <a:rPr lang="ru-RU" kern="0" dirty="0">
                <a:solidFill>
                  <a:srgbClr val="00FFFF"/>
                </a:solidFill>
                <a:latin typeface="+mn-lt"/>
              </a:rPr>
              <a:t>«чёрная»</a:t>
            </a:r>
            <a:r>
              <a:rPr lang="ru-RU" kern="0" dirty="0">
                <a:latin typeface="+mn-lt"/>
              </a:rPr>
              <a:t>.</a:t>
            </a:r>
            <a:r>
              <a:rPr lang="ru-RU" kern="0" dirty="0">
                <a:solidFill>
                  <a:schemeClr val="accent3"/>
                </a:solidFill>
                <a:latin typeface="+mn-lt"/>
              </a:rPr>
              <a:t> Получаем понятие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«чёрная кошка»</a:t>
            </a:r>
            <a:r>
              <a:rPr lang="ru-RU" kern="0" dirty="0">
                <a:latin typeface="+mn-lt"/>
              </a:rPr>
              <a:t>, </a:t>
            </a:r>
            <a:r>
              <a:rPr lang="ru-RU" kern="0" dirty="0">
                <a:solidFill>
                  <a:schemeClr val="accent3"/>
                </a:solidFill>
                <a:latin typeface="+mn-lt"/>
              </a:rPr>
              <a:t>характеризуемое </a:t>
            </a:r>
            <a:r>
              <a:rPr lang="ru-RU" kern="0" dirty="0">
                <a:solidFill>
                  <a:srgbClr val="00FF00"/>
                </a:solidFill>
                <a:latin typeface="+mn-lt"/>
              </a:rPr>
              <a:t>б</a:t>
            </a:r>
            <a:r>
              <a:rPr lang="en-GB" kern="0" dirty="0">
                <a:solidFill>
                  <a:srgbClr val="00FF00"/>
                </a:solidFill>
                <a:latin typeface="+mn-lt"/>
              </a:rPr>
              <a:t>ó</a:t>
            </a:r>
            <a:r>
              <a:rPr lang="ru-RU" kern="0" dirty="0">
                <a:solidFill>
                  <a:srgbClr val="00FF00"/>
                </a:solidFill>
                <a:latin typeface="+mn-lt"/>
              </a:rPr>
              <a:t>льшим числом </a:t>
            </a:r>
            <a:r>
              <a:rPr lang="ru-RU" kern="0" dirty="0" smtClean="0">
                <a:solidFill>
                  <a:srgbClr val="00FF00"/>
                </a:solidFill>
                <a:latin typeface="+mn-lt"/>
              </a:rPr>
              <a:t>признаков</a:t>
            </a:r>
            <a:r>
              <a:rPr lang="ru-RU" kern="0" dirty="0" smtClean="0">
                <a:latin typeface="+mn-lt"/>
              </a:rPr>
              <a:t>,</a:t>
            </a:r>
            <a:r>
              <a:rPr lang="ru-RU" kern="0" dirty="0" smtClean="0">
                <a:solidFill>
                  <a:schemeClr val="accent3"/>
                </a:solidFill>
                <a:latin typeface="+mn-lt"/>
              </a:rPr>
              <a:t> </a:t>
            </a:r>
            <a:br>
              <a:rPr lang="ru-RU" kern="0" dirty="0" smtClean="0">
                <a:solidFill>
                  <a:schemeClr val="accent3"/>
                </a:solidFill>
                <a:latin typeface="+mn-lt"/>
              </a:rPr>
            </a:br>
            <a:r>
              <a:rPr lang="ru-RU" kern="0" dirty="0" smtClean="0">
                <a:solidFill>
                  <a:schemeClr val="accent3"/>
                </a:solidFill>
                <a:latin typeface="+mn-lt"/>
              </a:rPr>
              <a:t>но </a:t>
            </a:r>
            <a:r>
              <a:rPr lang="ru-RU" kern="0" dirty="0" smtClean="0">
                <a:solidFill>
                  <a:srgbClr val="00FF00"/>
                </a:solidFill>
                <a:latin typeface="+mn-lt"/>
              </a:rPr>
              <a:t>меньшим объёмом</a:t>
            </a:r>
            <a:r>
              <a:rPr lang="ru-RU" kern="0" dirty="0" smtClean="0">
                <a:latin typeface="+mn-lt"/>
              </a:rPr>
              <a:t>.</a:t>
            </a:r>
            <a:endParaRPr lang="ru-RU" kern="0" dirty="0">
              <a:latin typeface="+mn-lt"/>
            </a:endParaRPr>
          </a:p>
          <a:p>
            <a:pPr marL="252000" indent="-252000" algn="l" eaLnBrk="0" hangingPunct="0">
              <a:spcBef>
                <a:spcPts val="1200"/>
              </a:spcBef>
              <a:buFontTx/>
              <a:buChar char="•"/>
              <a:defRPr/>
            </a:pPr>
            <a:r>
              <a:rPr lang="ru-RU" kern="0" dirty="0">
                <a:solidFill>
                  <a:schemeClr val="accent3"/>
                </a:solidFill>
                <a:latin typeface="+mn-lt"/>
              </a:rPr>
              <a:t>К числу признаков «чёрной кошки» добавляем признак </a:t>
            </a:r>
            <a:r>
              <a:rPr lang="ru-RU" kern="0" dirty="0">
                <a:solidFill>
                  <a:srgbClr val="00FFFF"/>
                </a:solidFill>
                <a:latin typeface="+mn-lt"/>
              </a:rPr>
              <a:t>«московская»</a:t>
            </a:r>
            <a:r>
              <a:rPr lang="ru-RU" kern="0" dirty="0">
                <a:latin typeface="+mn-lt"/>
              </a:rPr>
              <a:t>.</a:t>
            </a:r>
            <a:r>
              <a:rPr lang="ru-RU" kern="0" dirty="0">
                <a:solidFill>
                  <a:schemeClr val="accent3"/>
                </a:solidFill>
                <a:latin typeface="+mn-lt"/>
              </a:rPr>
              <a:t> Получаем понятие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«московская чёрная кошка»</a:t>
            </a:r>
            <a:r>
              <a:rPr lang="ru-RU" kern="0" dirty="0">
                <a:latin typeface="+mn-lt"/>
              </a:rPr>
              <a:t>,</a:t>
            </a:r>
            <a:r>
              <a:rPr lang="ru-RU" kern="0" dirty="0">
                <a:solidFill>
                  <a:schemeClr val="accent3"/>
                </a:solidFill>
                <a:latin typeface="+mn-lt"/>
              </a:rPr>
              <a:t> </a:t>
            </a:r>
            <a:r>
              <a:rPr lang="ru-RU" kern="0" dirty="0" smtClean="0">
                <a:solidFill>
                  <a:schemeClr val="accent3"/>
                </a:solidFill>
              </a:rPr>
              <a:t>характеризуемое </a:t>
            </a:r>
            <a:r>
              <a:rPr lang="ru-RU" kern="0" dirty="0">
                <a:solidFill>
                  <a:srgbClr val="00FF00"/>
                </a:solidFill>
              </a:rPr>
              <a:t>ещё б</a:t>
            </a:r>
            <a:r>
              <a:rPr lang="en-GB" kern="0" dirty="0">
                <a:solidFill>
                  <a:srgbClr val="00FF00"/>
                </a:solidFill>
              </a:rPr>
              <a:t>ó</a:t>
            </a:r>
            <a:r>
              <a:rPr lang="ru-RU" kern="0" dirty="0">
                <a:solidFill>
                  <a:srgbClr val="00FF00"/>
                </a:solidFill>
              </a:rPr>
              <a:t>льшим числом </a:t>
            </a:r>
            <a:r>
              <a:rPr lang="ru-RU" kern="0" dirty="0" smtClean="0">
                <a:solidFill>
                  <a:srgbClr val="00FF00"/>
                </a:solidFill>
              </a:rPr>
              <a:t>признаков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и </a:t>
            </a:r>
            <a:r>
              <a:rPr lang="ru-RU" kern="0" dirty="0" smtClean="0">
                <a:solidFill>
                  <a:srgbClr val="00FF00"/>
                </a:solidFill>
              </a:rPr>
              <a:t>ещё меньшим объёмом</a:t>
            </a:r>
            <a:r>
              <a:rPr lang="ru-RU" kern="0" dirty="0" smtClean="0"/>
              <a:t>.</a:t>
            </a:r>
            <a:endParaRPr lang="ru-RU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>
            <a:spLocks noChangeArrowheads="1"/>
          </p:cNvSpPr>
          <p:nvPr/>
        </p:nvSpPr>
        <p:spPr bwMode="auto">
          <a:xfrm>
            <a:off x="360363" y="1800225"/>
            <a:ext cx="4319587" cy="4319588"/>
          </a:xfrm>
          <a:prstGeom prst="ellipse">
            <a:avLst/>
          </a:prstGeom>
          <a:solidFill>
            <a:schemeClr val="accent1"/>
          </a:solidFill>
          <a:ln w="38100" cmpd="dbl" algn="ctr">
            <a:solidFill>
              <a:schemeClr val="bg1"/>
            </a:solidFill>
            <a:round/>
            <a:headEnd/>
            <a:tailEnd/>
          </a:ln>
        </p:spPr>
        <p:txBody>
          <a:bodyPr wrap="none"/>
          <a:lstStyle/>
          <a:p>
            <a:pPr algn="l"/>
            <a:r>
              <a:rPr lang="ru-RU" sz="3600" b="1" baseline="0" dirty="0">
                <a:solidFill>
                  <a:srgbClr val="0000FF"/>
                </a:solidFill>
              </a:rPr>
              <a:t>  Кошка</a:t>
            </a:r>
          </a:p>
        </p:txBody>
      </p:sp>
      <p:sp>
        <p:nvSpPr>
          <p:cNvPr id="4" name="Овал 3"/>
          <p:cNvSpPr/>
          <p:nvPr/>
        </p:nvSpPr>
        <p:spPr bwMode="auto">
          <a:xfrm>
            <a:off x="1800225" y="3124200"/>
            <a:ext cx="2519363" cy="2519363"/>
          </a:xfrm>
          <a:prstGeom prst="ellipse">
            <a:avLst/>
          </a:prstGeom>
          <a:solidFill>
            <a:srgbClr val="FFCC99"/>
          </a:solidFill>
          <a:ln w="38100" cap="flat" cmpd="dbl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r>
              <a:rPr lang="ru-RU" sz="1800" b="1" baseline="0" dirty="0">
                <a:solidFill>
                  <a:srgbClr val="0000FF"/>
                </a:solidFill>
              </a:rPr>
              <a:t>Чёрная кошка</a:t>
            </a:r>
          </a:p>
        </p:txBody>
      </p:sp>
      <p:sp>
        <p:nvSpPr>
          <p:cNvPr id="5" name="Овал 4"/>
          <p:cNvSpPr/>
          <p:nvPr/>
        </p:nvSpPr>
        <p:spPr bwMode="auto">
          <a:xfrm>
            <a:off x="2519363" y="3959225"/>
            <a:ext cx="1439862" cy="144145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38100" cap="flat" cmpd="dbl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>
              <a:defRPr/>
            </a:pPr>
            <a:r>
              <a:rPr lang="ru-RU" sz="1400" b="1" baseline="0" dirty="0">
                <a:solidFill>
                  <a:srgbClr val="0000FF"/>
                </a:solidFill>
              </a:rPr>
              <a:t>Московская</a:t>
            </a:r>
            <a:br>
              <a:rPr lang="ru-RU" sz="1400" b="1" baseline="0" dirty="0">
                <a:solidFill>
                  <a:srgbClr val="0000FF"/>
                </a:solidFill>
              </a:rPr>
            </a:br>
            <a:r>
              <a:rPr lang="ru-RU" sz="1400" b="1" baseline="0" dirty="0">
                <a:solidFill>
                  <a:srgbClr val="0000FF"/>
                </a:solidFill>
              </a:rPr>
              <a:t>чёрная кошка</a:t>
            </a: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932000" y="1440000"/>
            <a:ext cx="4032250" cy="5292000"/>
          </a:xfrm>
          <a:prstGeom prst="rect">
            <a:avLst/>
          </a:prstGeom>
        </p:spPr>
        <p:txBody>
          <a:bodyPr/>
          <a:lstStyle/>
          <a:p>
            <a:pPr marL="252000" indent="-252000" algn="l" eaLnBrk="0" hangingPunct="0">
              <a:spcBef>
                <a:spcPts val="1200"/>
              </a:spcBef>
              <a:buFontTx/>
              <a:buChar char="•"/>
              <a:defRPr/>
            </a:pPr>
            <a:r>
              <a:rPr lang="ru-RU" sz="1800" b="1" kern="0" baseline="0" dirty="0" smtClean="0">
                <a:solidFill>
                  <a:schemeClr val="accent3"/>
                </a:solidFill>
                <a:latin typeface="+mn-lt"/>
              </a:rPr>
              <a:t>В понятии </a:t>
            </a:r>
            <a:r>
              <a:rPr lang="ru-RU" sz="1800" b="1" kern="0" baseline="0" dirty="0" smtClean="0">
                <a:solidFill>
                  <a:srgbClr val="FFFF00"/>
                </a:solidFill>
                <a:latin typeface="+mn-lt"/>
              </a:rPr>
              <a:t>«московская чёрная кошка»</a:t>
            </a:r>
            <a:r>
              <a:rPr lang="ru-RU" sz="1800" b="1" kern="0" baseline="0" dirty="0" smtClean="0">
                <a:solidFill>
                  <a:schemeClr val="accent3"/>
                </a:solidFill>
                <a:latin typeface="+mn-lt"/>
              </a:rPr>
              <a:t> мыслятся, помимо </a:t>
            </a:r>
            <a:r>
              <a:rPr lang="ru-RU" sz="1800" b="1" kern="0" baseline="0" dirty="0" smtClean="0">
                <a:solidFill>
                  <a:srgbClr val="00FF00"/>
                </a:solidFill>
                <a:latin typeface="+mn-lt"/>
              </a:rPr>
              <a:t>признаков, присущих всякой кошке</a:t>
            </a:r>
            <a:r>
              <a:rPr lang="ru-RU" sz="1800" b="1" kern="0" baseline="0" dirty="0" smtClean="0">
                <a:latin typeface="+mn-lt"/>
              </a:rPr>
              <a:t>, </a:t>
            </a:r>
            <a:r>
              <a:rPr lang="ru-RU" sz="1800" b="1" kern="0" baseline="0" dirty="0" smtClean="0">
                <a:solidFill>
                  <a:schemeClr val="accent3"/>
                </a:solidFill>
                <a:latin typeface="+mn-lt"/>
              </a:rPr>
              <a:t>ещё и </a:t>
            </a:r>
            <a:r>
              <a:rPr lang="ru-RU" sz="1800" b="1" kern="0" baseline="0" dirty="0" smtClean="0">
                <a:solidFill>
                  <a:srgbClr val="00FFFF"/>
                </a:solidFill>
                <a:latin typeface="+mn-lt"/>
              </a:rPr>
              <a:t>специфический цвет шерсти</a:t>
            </a:r>
            <a:r>
              <a:rPr lang="ru-RU" sz="1800" b="1" kern="0" baseline="0" dirty="0" smtClean="0">
                <a:solidFill>
                  <a:schemeClr val="accent3"/>
                </a:solidFill>
                <a:latin typeface="+mn-lt"/>
              </a:rPr>
              <a:t> и </a:t>
            </a:r>
            <a:r>
              <a:rPr lang="ru-RU" sz="1800" b="1" kern="0" baseline="0" dirty="0" smtClean="0">
                <a:solidFill>
                  <a:srgbClr val="00FFFF"/>
                </a:solidFill>
                <a:latin typeface="+mn-lt"/>
              </a:rPr>
              <a:t>место проживания</a:t>
            </a:r>
            <a:r>
              <a:rPr lang="ru-RU" sz="1800" b="1" kern="0" baseline="0" dirty="0" smtClean="0">
                <a:latin typeface="+mn-lt"/>
              </a:rPr>
              <a:t>.</a:t>
            </a:r>
            <a:endParaRPr lang="ru-RU" sz="1800" b="1" kern="0" baseline="0" dirty="0">
              <a:latin typeface="+mn-lt"/>
            </a:endParaRPr>
          </a:p>
          <a:p>
            <a:pPr marL="252000" indent="-252000" algn="l" eaLnBrk="0" hangingPunct="0">
              <a:spcBef>
                <a:spcPts val="1200"/>
              </a:spcBef>
              <a:buFontTx/>
              <a:buChar char="•"/>
              <a:defRPr/>
            </a:pPr>
            <a:r>
              <a:rPr lang="ru-RU" sz="1800" b="1" kern="0" baseline="0" dirty="0" smtClean="0">
                <a:solidFill>
                  <a:schemeClr val="accent3"/>
                </a:solidFill>
                <a:latin typeface="+mn-lt"/>
              </a:rPr>
              <a:t>Отвлекаясь от </a:t>
            </a:r>
            <a:r>
              <a:rPr lang="ru-RU" sz="1800" b="1" kern="0" baseline="0" dirty="0" smtClean="0">
                <a:solidFill>
                  <a:srgbClr val="00FFFF"/>
                </a:solidFill>
                <a:latin typeface="+mn-lt"/>
              </a:rPr>
              <a:t>места проживания</a:t>
            </a:r>
            <a:r>
              <a:rPr lang="ru-RU" sz="1800" b="1" kern="0" baseline="0" dirty="0" smtClean="0">
                <a:latin typeface="+mn-lt"/>
              </a:rPr>
              <a:t>,</a:t>
            </a:r>
            <a:r>
              <a:rPr lang="ru-RU" sz="1800" b="1" kern="0" baseline="0" dirty="0" smtClean="0">
                <a:solidFill>
                  <a:schemeClr val="accent3"/>
                </a:solidFill>
                <a:latin typeface="+mn-lt"/>
              </a:rPr>
              <a:t> получаем понятие </a:t>
            </a:r>
            <a:r>
              <a:rPr lang="ru-RU" sz="1800" b="1" kern="0" baseline="0" dirty="0">
                <a:solidFill>
                  <a:srgbClr val="FFFF00"/>
                </a:solidFill>
                <a:latin typeface="+mn-lt"/>
              </a:rPr>
              <a:t>«чёрная кошка»</a:t>
            </a:r>
            <a:r>
              <a:rPr lang="ru-RU" sz="1800" b="1" kern="0" baseline="0" dirty="0">
                <a:latin typeface="+mn-lt"/>
              </a:rPr>
              <a:t>,</a:t>
            </a:r>
            <a:r>
              <a:rPr lang="ru-RU" sz="1800" b="1" kern="0" baseline="0" dirty="0">
                <a:solidFill>
                  <a:schemeClr val="accent3"/>
                </a:solidFill>
                <a:latin typeface="+mn-lt"/>
              </a:rPr>
              <a:t> характеризуемое </a:t>
            </a:r>
            <a:r>
              <a:rPr lang="ru-RU" sz="1800" b="1" kern="0" baseline="0" dirty="0" smtClean="0">
                <a:solidFill>
                  <a:srgbClr val="00FF00"/>
                </a:solidFill>
              </a:rPr>
              <a:t>меньшим</a:t>
            </a:r>
            <a:r>
              <a:rPr lang="ru-RU" sz="1800" b="1" kern="0" baseline="0" dirty="0" smtClean="0">
                <a:solidFill>
                  <a:srgbClr val="00FF00"/>
                </a:solidFill>
                <a:latin typeface="+mn-lt"/>
              </a:rPr>
              <a:t> </a:t>
            </a:r>
            <a:r>
              <a:rPr lang="ru-RU" sz="1800" b="1" kern="0" baseline="0" dirty="0">
                <a:solidFill>
                  <a:srgbClr val="00FF00"/>
                </a:solidFill>
                <a:latin typeface="+mn-lt"/>
              </a:rPr>
              <a:t>числом </a:t>
            </a:r>
            <a:r>
              <a:rPr lang="ru-RU" sz="1800" b="1" kern="0" baseline="0" dirty="0" smtClean="0">
                <a:solidFill>
                  <a:srgbClr val="00FF00"/>
                </a:solidFill>
                <a:latin typeface="+mn-lt"/>
              </a:rPr>
              <a:t>признаков</a:t>
            </a:r>
            <a:r>
              <a:rPr lang="ru-RU" sz="1800" b="1" kern="0" baseline="0" dirty="0" smtClean="0">
                <a:latin typeface="+mn-lt"/>
              </a:rPr>
              <a:t>,</a:t>
            </a:r>
            <a:r>
              <a:rPr lang="ru-RU" sz="1800" b="1" kern="0" baseline="0" dirty="0" smtClean="0">
                <a:solidFill>
                  <a:schemeClr val="accent3"/>
                </a:solidFill>
                <a:latin typeface="+mn-lt"/>
              </a:rPr>
              <a:t> </a:t>
            </a:r>
            <a:br>
              <a:rPr lang="ru-RU" sz="1800" b="1" kern="0" baseline="0" dirty="0" smtClean="0">
                <a:solidFill>
                  <a:schemeClr val="accent3"/>
                </a:solidFill>
                <a:latin typeface="+mn-lt"/>
              </a:rPr>
            </a:br>
            <a:r>
              <a:rPr lang="ru-RU" sz="1800" b="1" kern="0" baseline="0" dirty="0" smtClean="0">
                <a:solidFill>
                  <a:schemeClr val="accent3"/>
                </a:solidFill>
                <a:latin typeface="+mn-lt"/>
              </a:rPr>
              <a:t>но </a:t>
            </a:r>
            <a:r>
              <a:rPr lang="ru-RU" sz="1800" b="1" kern="0" baseline="0" dirty="0" smtClean="0">
                <a:solidFill>
                  <a:srgbClr val="00FF00"/>
                </a:solidFill>
              </a:rPr>
              <a:t>б</a:t>
            </a:r>
            <a:r>
              <a:rPr lang="en-GB" sz="1800" b="1" kern="0" baseline="0" dirty="0" smtClean="0">
                <a:solidFill>
                  <a:srgbClr val="00FF00"/>
                </a:solidFill>
              </a:rPr>
              <a:t>ó</a:t>
            </a:r>
            <a:r>
              <a:rPr lang="ru-RU" sz="1800" b="1" kern="0" baseline="0" dirty="0" smtClean="0">
                <a:solidFill>
                  <a:srgbClr val="00FF00"/>
                </a:solidFill>
              </a:rPr>
              <a:t>льшим </a:t>
            </a:r>
            <a:r>
              <a:rPr lang="ru-RU" sz="1800" b="1" kern="0" baseline="0" dirty="0" smtClean="0">
                <a:solidFill>
                  <a:srgbClr val="00FF00"/>
                </a:solidFill>
                <a:latin typeface="+mn-lt"/>
              </a:rPr>
              <a:t>объёмом</a:t>
            </a:r>
            <a:r>
              <a:rPr lang="ru-RU" sz="1800" b="1" kern="0" baseline="0" dirty="0" smtClean="0">
                <a:latin typeface="+mn-lt"/>
              </a:rPr>
              <a:t>.</a:t>
            </a:r>
            <a:endParaRPr lang="ru-RU" sz="1800" b="1" kern="0" baseline="0" dirty="0">
              <a:latin typeface="+mn-lt"/>
            </a:endParaRPr>
          </a:p>
          <a:p>
            <a:pPr marL="252000" indent="-252000" algn="l" eaLnBrk="0" hangingPunct="0">
              <a:spcBef>
                <a:spcPts val="1200"/>
              </a:spcBef>
              <a:buFontTx/>
              <a:buChar char="•"/>
              <a:defRPr/>
            </a:pPr>
            <a:r>
              <a:rPr lang="ru-RU" sz="1800" b="1" kern="0" baseline="0" dirty="0" smtClean="0">
                <a:solidFill>
                  <a:schemeClr val="accent3"/>
                </a:solidFill>
                <a:latin typeface="+mn-lt"/>
              </a:rPr>
              <a:t>Отвлекаясь от </a:t>
            </a:r>
            <a:r>
              <a:rPr lang="ru-RU" sz="1800" b="1" kern="0" baseline="0" dirty="0" smtClean="0">
                <a:solidFill>
                  <a:srgbClr val="00FFFF"/>
                </a:solidFill>
                <a:latin typeface="+mn-lt"/>
              </a:rPr>
              <a:t>цвета шерсти</a:t>
            </a:r>
            <a:r>
              <a:rPr lang="ru-RU" sz="1800" b="1" kern="0" baseline="0" dirty="0" smtClean="0">
                <a:latin typeface="+mn-lt"/>
              </a:rPr>
              <a:t>,</a:t>
            </a:r>
            <a:r>
              <a:rPr lang="ru-RU" sz="1800" b="1" kern="0" baseline="0" dirty="0" smtClean="0">
                <a:solidFill>
                  <a:schemeClr val="accent3"/>
                </a:solidFill>
                <a:latin typeface="+mn-lt"/>
              </a:rPr>
              <a:t> получаем общее понятие </a:t>
            </a:r>
            <a:r>
              <a:rPr lang="ru-RU" sz="1800" b="1" kern="0" baseline="0" dirty="0" smtClean="0">
                <a:solidFill>
                  <a:srgbClr val="FFFF00"/>
                </a:solidFill>
                <a:latin typeface="+mn-lt"/>
              </a:rPr>
              <a:t>«кошка</a:t>
            </a:r>
            <a:r>
              <a:rPr lang="ru-RU" sz="1800" b="1" kern="0" baseline="0" dirty="0">
                <a:solidFill>
                  <a:srgbClr val="FFFF00"/>
                </a:solidFill>
                <a:latin typeface="+mn-lt"/>
              </a:rPr>
              <a:t>»</a:t>
            </a:r>
            <a:r>
              <a:rPr lang="ru-RU" sz="1800" b="1" kern="0" baseline="0" dirty="0">
                <a:latin typeface="+mn-lt"/>
              </a:rPr>
              <a:t>,</a:t>
            </a:r>
            <a:r>
              <a:rPr lang="ru-RU" sz="1800" b="1" kern="0" baseline="0" dirty="0">
                <a:solidFill>
                  <a:schemeClr val="accent3"/>
                </a:solidFill>
                <a:latin typeface="+mn-lt"/>
              </a:rPr>
              <a:t> </a:t>
            </a:r>
            <a:r>
              <a:rPr lang="ru-RU" sz="1800" b="1" kern="0" baseline="0" dirty="0" smtClean="0">
                <a:solidFill>
                  <a:schemeClr val="accent3"/>
                </a:solidFill>
              </a:rPr>
              <a:t>характеризуемое </a:t>
            </a:r>
            <a:r>
              <a:rPr lang="ru-RU" sz="1800" b="1" kern="0" baseline="0" dirty="0" smtClean="0">
                <a:solidFill>
                  <a:srgbClr val="00FF00"/>
                </a:solidFill>
              </a:rPr>
              <a:t>ещё меньшим числом признаков</a:t>
            </a:r>
            <a:r>
              <a:rPr lang="ru-RU" sz="1800" b="1" kern="0" baseline="0" dirty="0" smtClean="0">
                <a:solidFill>
                  <a:schemeClr val="accent3"/>
                </a:solidFill>
              </a:rPr>
              <a:t> </a:t>
            </a:r>
            <a:br>
              <a:rPr lang="ru-RU" sz="1800" b="1" kern="0" baseline="0" dirty="0" smtClean="0">
                <a:solidFill>
                  <a:schemeClr val="accent3"/>
                </a:solidFill>
              </a:rPr>
            </a:br>
            <a:r>
              <a:rPr lang="ru-RU" sz="1800" b="1" kern="0" baseline="0" dirty="0" smtClean="0">
                <a:solidFill>
                  <a:schemeClr val="accent3"/>
                </a:solidFill>
              </a:rPr>
              <a:t>и </a:t>
            </a:r>
            <a:r>
              <a:rPr lang="ru-RU" sz="1800" b="1" kern="0" baseline="0" dirty="0" smtClean="0">
                <a:solidFill>
                  <a:srgbClr val="00FF00"/>
                </a:solidFill>
              </a:rPr>
              <a:t>ещё б</a:t>
            </a:r>
            <a:r>
              <a:rPr lang="en-GB" sz="1800" b="1" kern="0" baseline="0" dirty="0" smtClean="0">
                <a:solidFill>
                  <a:srgbClr val="00FF00"/>
                </a:solidFill>
              </a:rPr>
              <a:t>ó</a:t>
            </a:r>
            <a:r>
              <a:rPr lang="ru-RU" sz="1800" b="1" kern="0" baseline="0" dirty="0" smtClean="0">
                <a:solidFill>
                  <a:srgbClr val="00FF00"/>
                </a:solidFill>
              </a:rPr>
              <a:t>льшим объёмом</a:t>
            </a:r>
            <a:r>
              <a:rPr lang="ru-RU" sz="1800" b="1" kern="0" baseline="0" dirty="0" smtClean="0"/>
              <a:t>.</a:t>
            </a:r>
            <a:endParaRPr lang="ru-RU" sz="1800" b="1" kern="0" baseline="0" dirty="0">
              <a:latin typeface="+mn-lt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84810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Логические операции с понятиями</a:t>
            </a:r>
          </a:p>
          <a:p>
            <a:pPr>
              <a:defRPr/>
            </a:pPr>
            <a:r>
              <a:rPr lang="ru-RU" sz="2800" kern="0" dirty="0" smtClean="0">
                <a:latin typeface="+mj-lt"/>
                <a:ea typeface="+mj-ea"/>
                <a:cs typeface="+mj-cs"/>
              </a:rPr>
              <a:t>Обобщение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Понятие как форма мышления </a:t>
            </a:r>
            <a:r>
              <a:rPr lang="ru-RU" sz="2800" kern="0" dirty="0" smtClean="0">
                <a:latin typeface="+mj-lt"/>
                <a:ea typeface="+mj-ea"/>
                <a:cs typeface="+mj-cs"/>
              </a:rPr>
              <a:t>Логические отношения между понятиями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28000" y="2063351"/>
            <a:ext cx="5688000" cy="129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kern="0" dirty="0" smtClean="0">
                <a:solidFill>
                  <a:srgbClr val="FFFF00"/>
                </a:solidFill>
              </a:rPr>
              <a:t>Логические отношения между понятиями</a:t>
            </a: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определяются наличием или отсутствием общих элементов в их объёмах.</a:t>
            </a:r>
            <a:endParaRPr lang="ru-RU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332000" y="4005064"/>
            <a:ext cx="6480000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Autofit/>
          </a:bodyPr>
          <a:lstStyle/>
          <a:p>
            <a:pPr>
              <a:spcAft>
                <a:spcPts val="1200"/>
              </a:spcAft>
            </a:pPr>
            <a:r>
              <a:rPr lang="ru-RU" sz="1600" kern="0" dirty="0" smtClean="0"/>
              <a:t>Логические отношения между </a:t>
            </a:r>
            <a:r>
              <a:rPr lang="ru-RU" sz="1600" kern="0" dirty="0" smtClean="0">
                <a:solidFill>
                  <a:srgbClr val="FFFF00"/>
                </a:solidFill>
              </a:rPr>
              <a:t>понятиями</a:t>
            </a:r>
            <a:r>
              <a:rPr lang="ru-RU" sz="1600" dirty="0" smtClean="0"/>
              <a:t> следует отличать от одноимённых логических отношений между </a:t>
            </a:r>
            <a:r>
              <a:rPr lang="ru-RU" sz="1600" dirty="0" smtClean="0">
                <a:solidFill>
                  <a:srgbClr val="FFFF00"/>
                </a:solidFill>
              </a:rPr>
              <a:t>суждениями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Хотя по </a:t>
            </a:r>
            <a:r>
              <a:rPr lang="ru-RU" sz="1600" dirty="0" smtClean="0">
                <a:solidFill>
                  <a:srgbClr val="00FF00"/>
                </a:solidFill>
              </a:rPr>
              <a:t>содержанию</a:t>
            </a:r>
            <a:r>
              <a:rPr lang="ru-RU" sz="1600" dirty="0" smtClean="0"/>
              <a:t> (смыслу) эти два понятия, а именно: </a:t>
            </a:r>
            <a:r>
              <a:rPr lang="ru-RU" sz="1600" dirty="0" smtClean="0">
                <a:solidFill>
                  <a:srgbClr val="FFFF00"/>
                </a:solidFill>
              </a:rPr>
              <a:t>логическое отношение между понятиями</a:t>
            </a:r>
            <a:r>
              <a:rPr lang="ru-RU" sz="1600" dirty="0" smtClean="0"/>
              <a:t> и одноимённое </a:t>
            </a:r>
            <a:r>
              <a:rPr lang="ru-RU" sz="1600" dirty="0" smtClean="0">
                <a:solidFill>
                  <a:srgbClr val="FFFF00"/>
                </a:solidFill>
              </a:rPr>
              <a:t>логическое отношение между суждениями</a:t>
            </a:r>
            <a:r>
              <a:rPr lang="ru-RU" sz="1600" dirty="0" smtClean="0"/>
              <a:t> </a:t>
            </a:r>
            <a:r>
              <a:rPr lang="en-US" sz="1600" dirty="0" smtClean="0"/>
              <a:t>– </a:t>
            </a:r>
            <a:r>
              <a:rPr lang="ru-RU" sz="1600" dirty="0" smtClean="0"/>
              <a:t>в чём-то между собой сходны, их </a:t>
            </a:r>
            <a:r>
              <a:rPr lang="ru-RU" sz="1600" dirty="0" smtClean="0">
                <a:solidFill>
                  <a:srgbClr val="00FF00"/>
                </a:solidFill>
              </a:rPr>
              <a:t>объёмы</a:t>
            </a:r>
            <a:r>
              <a:rPr lang="ru-RU" sz="1600" dirty="0" smtClean="0"/>
              <a:t> общих элементов не имеют, </a:t>
            </a:r>
            <a:br>
              <a:rPr lang="ru-RU" sz="1600" dirty="0" smtClean="0"/>
            </a:br>
            <a:r>
              <a:rPr lang="ru-RU" sz="1600" dirty="0" smtClean="0"/>
              <a:t>т. е. </a:t>
            </a:r>
            <a:r>
              <a:rPr lang="ru-RU" sz="1600" dirty="0" smtClean="0">
                <a:solidFill>
                  <a:srgbClr val="00FFFF"/>
                </a:solidFill>
              </a:rPr>
              <a:t>сами эти понятия несовместимы</a:t>
            </a:r>
            <a:r>
              <a:rPr lang="ru-RU" sz="1600" dirty="0" smtClean="0"/>
              <a:t>.</a:t>
            </a: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Понятие как форма мышления </a:t>
            </a:r>
            <a:r>
              <a:rPr lang="ru-RU" sz="2800" kern="0" dirty="0" smtClean="0">
                <a:latin typeface="+mj-lt"/>
                <a:ea typeface="+mj-ea"/>
                <a:cs typeface="+mj-cs"/>
              </a:rPr>
              <a:t>Логические отношения между понятиями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3" name="Рамка 2"/>
          <p:cNvSpPr/>
          <p:nvPr/>
        </p:nvSpPr>
        <p:spPr bwMode="auto">
          <a:xfrm>
            <a:off x="4357686" y="2428868"/>
            <a:ext cx="914400" cy="914400"/>
          </a:xfrm>
          <a:prstGeom prst="fram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2952000" y="1620000"/>
            <a:ext cx="3240000" cy="648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sz="2000" dirty="0" smtClean="0">
                <a:solidFill>
                  <a:srgbClr val="FF0000"/>
                </a:solidFill>
              </a:rPr>
              <a:t>Понятия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360000" y="2340000"/>
            <a:ext cx="3240000" cy="576000"/>
          </a:xfrm>
          <a:prstGeom prst="bevel">
            <a:avLst>
              <a:gd name="adj" fmla="val 125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dirty="0" smtClean="0">
                <a:solidFill>
                  <a:srgbClr val="0000FF"/>
                </a:solidFill>
              </a:rPr>
              <a:t>Совместимые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5544000" y="2340000"/>
            <a:ext cx="3240000" cy="576000"/>
          </a:xfrm>
          <a:prstGeom prst="bevel">
            <a:avLst>
              <a:gd name="adj" fmla="val 12500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dirty="0" smtClean="0">
                <a:solidFill>
                  <a:srgbClr val="CC0000"/>
                </a:solidFill>
              </a:rPr>
              <a:t>Несовместимые</a:t>
            </a:r>
            <a:endParaRPr lang="ru-RU" dirty="0">
              <a:solidFill>
                <a:srgbClr val="CC0000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3420000" y="2988000"/>
            <a:ext cx="2304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sz="1600" dirty="0" smtClean="0">
                <a:solidFill>
                  <a:srgbClr val="FF0000"/>
                </a:solidFill>
              </a:rPr>
              <a:t>Соподчинённые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>
            <a:off x="684000" y="3564000"/>
            <a:ext cx="2592000" cy="720000"/>
          </a:xfrm>
          <a:prstGeom prst="bevel">
            <a:avLst>
              <a:gd name="adj" fmla="val 125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Равнозначащие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1044000" y="5940000"/>
            <a:ext cx="2520000" cy="720000"/>
          </a:xfrm>
          <a:prstGeom prst="bevel">
            <a:avLst>
              <a:gd name="adj" fmla="val 125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pPr>
              <a:lnSpc>
                <a:spcPct val="85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Соподчинённые перекрещивающиеся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684000" y="4356000"/>
            <a:ext cx="2592000" cy="720000"/>
          </a:xfrm>
          <a:prstGeom prst="bevel">
            <a:avLst>
              <a:gd name="adj" fmla="val 125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pPr>
              <a:lnSpc>
                <a:spcPct val="85000"/>
              </a:lnSpc>
            </a:pPr>
            <a:r>
              <a:rPr lang="ru-RU" sz="1600" dirty="0" smtClean="0">
                <a:solidFill>
                  <a:srgbClr val="0000FF"/>
                </a:solidFill>
              </a:rPr>
              <a:t>Подчинённые </a:t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и подчиняющие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684000" y="5148000"/>
            <a:ext cx="2592000" cy="720000"/>
          </a:xfrm>
          <a:prstGeom prst="bevel">
            <a:avLst>
              <a:gd name="adj" fmla="val 125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sz="1600" dirty="0" smtClean="0">
                <a:solidFill>
                  <a:srgbClr val="0000FF"/>
                </a:solidFill>
              </a:rPr>
              <a:t>Перекрещивающиеся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5868000" y="4356000"/>
            <a:ext cx="2592000" cy="720000"/>
          </a:xfrm>
          <a:prstGeom prst="bevel">
            <a:avLst>
              <a:gd name="adj" fmla="val 12500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sz="1600" dirty="0" smtClean="0">
                <a:solidFill>
                  <a:srgbClr val="CC0000"/>
                </a:solidFill>
              </a:rPr>
              <a:t>Противоположные</a:t>
            </a:r>
            <a:endParaRPr lang="ru-RU" sz="1600" dirty="0">
              <a:solidFill>
                <a:srgbClr val="CC0000"/>
              </a:solidFill>
            </a:endParaRPr>
          </a:p>
        </p:txBody>
      </p:sp>
      <p:sp>
        <p:nvSpPr>
          <p:cNvPr id="17" name="AutoShape 4"/>
          <p:cNvSpPr>
            <a:spLocks noChangeArrowheads="1"/>
          </p:cNvSpPr>
          <p:nvPr/>
        </p:nvSpPr>
        <p:spPr bwMode="auto">
          <a:xfrm>
            <a:off x="5580000" y="5148000"/>
            <a:ext cx="2520000" cy="720000"/>
          </a:xfrm>
          <a:prstGeom prst="bevel">
            <a:avLst>
              <a:gd name="adj" fmla="val 12500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sz="1600" dirty="0" smtClean="0">
                <a:solidFill>
                  <a:srgbClr val="CC0000"/>
                </a:solidFill>
              </a:rPr>
              <a:t>Контрадикторные</a:t>
            </a:r>
            <a:endParaRPr lang="ru-RU" sz="1600" dirty="0">
              <a:solidFill>
                <a:srgbClr val="CC0000"/>
              </a:solidFill>
            </a:endParaRP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auto">
          <a:xfrm>
            <a:off x="5580000" y="5940000"/>
            <a:ext cx="2520000" cy="720000"/>
          </a:xfrm>
          <a:prstGeom prst="bevel">
            <a:avLst>
              <a:gd name="adj" fmla="val 12500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sz="1600" dirty="0" smtClean="0">
                <a:solidFill>
                  <a:srgbClr val="CC0000"/>
                </a:solidFill>
              </a:rPr>
              <a:t>Контрарные</a:t>
            </a:r>
            <a:endParaRPr lang="ru-RU" sz="1600" dirty="0">
              <a:solidFill>
                <a:srgbClr val="CC0000"/>
              </a:solidFill>
            </a:endParaRPr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5868000" y="3564000"/>
            <a:ext cx="2592000" cy="720000"/>
          </a:xfrm>
          <a:prstGeom prst="bevel">
            <a:avLst>
              <a:gd name="adj" fmla="val 12500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pPr>
              <a:lnSpc>
                <a:spcPct val="85000"/>
              </a:lnSpc>
            </a:pPr>
            <a:r>
              <a:rPr lang="ru-RU" sz="1600" dirty="0" smtClean="0">
                <a:solidFill>
                  <a:srgbClr val="CC0000"/>
                </a:solidFill>
              </a:rPr>
              <a:t>Несоподчинённые несовместимые</a:t>
            </a:r>
            <a:endParaRPr lang="ru-RU" sz="1600" dirty="0">
              <a:solidFill>
                <a:srgbClr val="CC0000"/>
              </a:solidFill>
            </a:endParaRPr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>
            <a:off x="1980000" y="1944000"/>
            <a:ext cx="972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1" name="Line 12"/>
          <p:cNvSpPr>
            <a:spLocks noChangeShapeType="1"/>
          </p:cNvSpPr>
          <p:nvPr/>
        </p:nvSpPr>
        <p:spPr bwMode="auto">
          <a:xfrm>
            <a:off x="6192000" y="1944000"/>
            <a:ext cx="972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2" name="Line 5"/>
          <p:cNvSpPr>
            <a:spLocks noChangeShapeType="1"/>
          </p:cNvSpPr>
          <p:nvPr/>
        </p:nvSpPr>
        <p:spPr bwMode="auto">
          <a:xfrm>
            <a:off x="5184000" y="2628000"/>
            <a:ext cx="360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3" name="Line 12"/>
          <p:cNvSpPr>
            <a:spLocks noChangeShapeType="1"/>
          </p:cNvSpPr>
          <p:nvPr/>
        </p:nvSpPr>
        <p:spPr bwMode="auto">
          <a:xfrm>
            <a:off x="3600000" y="2628000"/>
            <a:ext cx="360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24" name="AutoShape 7"/>
          <p:cNvCxnSpPr>
            <a:cxnSpLocks noChangeShapeType="1"/>
          </p:cNvCxnSpPr>
          <p:nvPr/>
        </p:nvCxnSpPr>
        <p:spPr bwMode="auto">
          <a:xfrm>
            <a:off x="1980000" y="1928802"/>
            <a:ext cx="1588" cy="396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/>
          </a:ln>
        </p:spPr>
      </p:cxnSp>
      <p:cxnSp>
        <p:nvCxnSpPr>
          <p:cNvPr id="25" name="AutoShape 7"/>
          <p:cNvCxnSpPr>
            <a:cxnSpLocks noChangeShapeType="1"/>
          </p:cNvCxnSpPr>
          <p:nvPr/>
        </p:nvCxnSpPr>
        <p:spPr bwMode="auto">
          <a:xfrm>
            <a:off x="7164000" y="1944000"/>
            <a:ext cx="1588" cy="396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/>
          </a:ln>
        </p:spPr>
      </p:cxnSp>
      <p:cxnSp>
        <p:nvCxnSpPr>
          <p:cNvPr id="26" name="AutoShape 7"/>
          <p:cNvCxnSpPr>
            <a:cxnSpLocks noChangeShapeType="1"/>
          </p:cNvCxnSpPr>
          <p:nvPr/>
        </p:nvCxnSpPr>
        <p:spPr bwMode="auto">
          <a:xfrm>
            <a:off x="3960000" y="2628000"/>
            <a:ext cx="1588" cy="360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/>
          </a:ln>
        </p:spPr>
      </p:cxnSp>
      <p:cxnSp>
        <p:nvCxnSpPr>
          <p:cNvPr id="27" name="AutoShape 7"/>
          <p:cNvCxnSpPr>
            <a:cxnSpLocks noChangeShapeType="1"/>
          </p:cNvCxnSpPr>
          <p:nvPr/>
        </p:nvCxnSpPr>
        <p:spPr bwMode="auto">
          <a:xfrm>
            <a:off x="5184000" y="2628000"/>
            <a:ext cx="1588" cy="360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 type="triangle"/>
          </a:ln>
        </p:spPr>
      </p:cxnSp>
      <p:cxnSp>
        <p:nvCxnSpPr>
          <p:cNvPr id="28" name="AutoShape 7"/>
          <p:cNvCxnSpPr>
            <a:cxnSpLocks noChangeShapeType="1"/>
          </p:cNvCxnSpPr>
          <p:nvPr/>
        </p:nvCxnSpPr>
        <p:spPr bwMode="auto">
          <a:xfrm>
            <a:off x="3960000" y="3564000"/>
            <a:ext cx="1588" cy="2736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29" name="AutoShape 7"/>
          <p:cNvCxnSpPr>
            <a:cxnSpLocks noChangeShapeType="1"/>
          </p:cNvCxnSpPr>
          <p:nvPr/>
        </p:nvCxnSpPr>
        <p:spPr bwMode="auto">
          <a:xfrm>
            <a:off x="5184000" y="3564000"/>
            <a:ext cx="1588" cy="115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30" name="Line 5"/>
          <p:cNvSpPr>
            <a:spLocks noChangeShapeType="1"/>
          </p:cNvSpPr>
          <p:nvPr/>
        </p:nvSpPr>
        <p:spPr bwMode="auto">
          <a:xfrm>
            <a:off x="3564000" y="6300000"/>
            <a:ext cx="396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triangle"/>
            <a:tailEnd type="none"/>
          </a:ln>
        </p:spPr>
        <p:txBody>
          <a:bodyPr/>
          <a:lstStyle/>
          <a:p>
            <a:endParaRPr lang="ru-RU" dirty="0"/>
          </a:p>
        </p:txBody>
      </p:sp>
      <p:sp>
        <p:nvSpPr>
          <p:cNvPr id="31" name="Line 12"/>
          <p:cNvSpPr>
            <a:spLocks noChangeShapeType="1"/>
          </p:cNvSpPr>
          <p:nvPr/>
        </p:nvSpPr>
        <p:spPr bwMode="auto">
          <a:xfrm>
            <a:off x="5184000" y="4714884"/>
            <a:ext cx="684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32" name="AutoShape 7"/>
          <p:cNvCxnSpPr>
            <a:cxnSpLocks noChangeShapeType="1"/>
          </p:cNvCxnSpPr>
          <p:nvPr/>
        </p:nvCxnSpPr>
        <p:spPr bwMode="auto">
          <a:xfrm>
            <a:off x="504000" y="2916000"/>
            <a:ext cx="1588" cy="1008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33" name="AutoShape 7"/>
          <p:cNvCxnSpPr>
            <a:cxnSpLocks noChangeShapeType="1"/>
          </p:cNvCxnSpPr>
          <p:nvPr/>
        </p:nvCxnSpPr>
        <p:spPr bwMode="auto">
          <a:xfrm>
            <a:off x="8640000" y="2916000"/>
            <a:ext cx="1588" cy="1008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504000" y="3924000"/>
            <a:ext cx="180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/>
          </a:ln>
        </p:spPr>
        <p:txBody>
          <a:bodyPr/>
          <a:lstStyle/>
          <a:p>
            <a:endParaRPr lang="ru-RU" dirty="0"/>
          </a:p>
        </p:txBody>
      </p:sp>
      <p:sp>
        <p:nvSpPr>
          <p:cNvPr id="35" name="Line 12"/>
          <p:cNvSpPr>
            <a:spLocks noChangeShapeType="1"/>
          </p:cNvSpPr>
          <p:nvPr/>
        </p:nvSpPr>
        <p:spPr bwMode="auto">
          <a:xfrm>
            <a:off x="504000" y="4716000"/>
            <a:ext cx="180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/>
          </a:ln>
        </p:spPr>
        <p:txBody>
          <a:bodyPr/>
          <a:lstStyle/>
          <a:p>
            <a:endParaRPr lang="ru-RU" dirty="0"/>
          </a:p>
        </p:txBody>
      </p:sp>
      <p:sp>
        <p:nvSpPr>
          <p:cNvPr id="36" name="Line 12"/>
          <p:cNvSpPr>
            <a:spLocks noChangeShapeType="1"/>
          </p:cNvSpPr>
          <p:nvPr/>
        </p:nvSpPr>
        <p:spPr bwMode="auto">
          <a:xfrm>
            <a:off x="500034" y="5500702"/>
            <a:ext cx="180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/>
          </a:ln>
        </p:spPr>
        <p:txBody>
          <a:bodyPr/>
          <a:lstStyle/>
          <a:p>
            <a:endParaRPr lang="ru-RU" dirty="0"/>
          </a:p>
        </p:txBody>
      </p:sp>
      <p:sp>
        <p:nvSpPr>
          <p:cNvPr id="37" name="Line 5"/>
          <p:cNvSpPr>
            <a:spLocks noChangeShapeType="1"/>
          </p:cNvSpPr>
          <p:nvPr/>
        </p:nvSpPr>
        <p:spPr bwMode="auto">
          <a:xfrm>
            <a:off x="8460000" y="3924000"/>
            <a:ext cx="180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triangle"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39" name="AutoShape 7"/>
          <p:cNvCxnSpPr>
            <a:cxnSpLocks noChangeShapeType="1"/>
          </p:cNvCxnSpPr>
          <p:nvPr/>
        </p:nvCxnSpPr>
        <p:spPr bwMode="auto">
          <a:xfrm>
            <a:off x="864000" y="5868000"/>
            <a:ext cx="1588" cy="43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40" name="AutoShape 7"/>
          <p:cNvCxnSpPr>
            <a:cxnSpLocks noChangeShapeType="1"/>
          </p:cNvCxnSpPr>
          <p:nvPr/>
        </p:nvCxnSpPr>
        <p:spPr bwMode="auto">
          <a:xfrm>
            <a:off x="8280000" y="5076000"/>
            <a:ext cx="1588" cy="43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sp>
        <p:nvSpPr>
          <p:cNvPr id="41" name="Line 12"/>
          <p:cNvSpPr>
            <a:spLocks noChangeShapeType="1"/>
          </p:cNvSpPr>
          <p:nvPr/>
        </p:nvSpPr>
        <p:spPr bwMode="auto">
          <a:xfrm>
            <a:off x="864000" y="6300000"/>
            <a:ext cx="180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/>
          </a:ln>
        </p:spPr>
        <p:txBody>
          <a:bodyPr/>
          <a:lstStyle/>
          <a:p>
            <a:endParaRPr lang="ru-RU" dirty="0"/>
          </a:p>
        </p:txBody>
      </p:sp>
      <p:sp>
        <p:nvSpPr>
          <p:cNvPr id="42" name="Line 5"/>
          <p:cNvSpPr>
            <a:spLocks noChangeShapeType="1"/>
          </p:cNvSpPr>
          <p:nvPr/>
        </p:nvSpPr>
        <p:spPr bwMode="auto">
          <a:xfrm>
            <a:off x="8100000" y="5508000"/>
            <a:ext cx="180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triangle"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3" name="Line 5"/>
          <p:cNvSpPr>
            <a:spLocks noChangeShapeType="1"/>
          </p:cNvSpPr>
          <p:nvPr/>
        </p:nvSpPr>
        <p:spPr bwMode="auto">
          <a:xfrm>
            <a:off x="8100000" y="6300000"/>
            <a:ext cx="180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triangle"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44" name="AutoShape 7"/>
          <p:cNvCxnSpPr>
            <a:cxnSpLocks noChangeShapeType="1"/>
          </p:cNvCxnSpPr>
          <p:nvPr/>
        </p:nvCxnSpPr>
        <p:spPr bwMode="auto">
          <a:xfrm>
            <a:off x="500034" y="3929066"/>
            <a:ext cx="1588" cy="79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45" name="AutoShape 7"/>
          <p:cNvCxnSpPr>
            <a:cxnSpLocks noChangeShapeType="1"/>
          </p:cNvCxnSpPr>
          <p:nvPr/>
        </p:nvCxnSpPr>
        <p:spPr bwMode="auto">
          <a:xfrm>
            <a:off x="500034" y="4716000"/>
            <a:ext cx="1588" cy="79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47" name="AutoShape 7"/>
          <p:cNvCxnSpPr>
            <a:cxnSpLocks noChangeShapeType="1"/>
          </p:cNvCxnSpPr>
          <p:nvPr/>
        </p:nvCxnSpPr>
        <p:spPr bwMode="auto">
          <a:xfrm>
            <a:off x="8280000" y="5508000"/>
            <a:ext cx="1588" cy="792000"/>
          </a:xfrm>
          <a:prstGeom prst="straightConnector1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31" grpId="0" animBg="1"/>
      <p:bldP spid="34" grpId="0" animBg="1"/>
      <p:bldP spid="35" grpId="0" animBg="1"/>
      <p:bldP spid="36" grpId="0" animBg="1"/>
      <p:bldP spid="37" grpId="0" animBg="1"/>
      <p:bldP spid="41" grpId="0" animBg="1"/>
      <p:bldP spid="42" grpId="0" animBg="1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6"/>
          <p:cNvSpPr>
            <a:spLocks noChangeAspect="1" noChangeArrowheads="1"/>
          </p:cNvSpPr>
          <p:nvPr/>
        </p:nvSpPr>
        <p:spPr bwMode="auto">
          <a:xfrm>
            <a:off x="720000" y="252000"/>
            <a:ext cx="792162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44" name="Oval 6"/>
          <p:cNvSpPr>
            <a:spLocks noChangeAspect="1" noChangeArrowheads="1"/>
          </p:cNvSpPr>
          <p:nvPr/>
        </p:nvSpPr>
        <p:spPr bwMode="auto">
          <a:xfrm>
            <a:off x="1584000" y="252000"/>
            <a:ext cx="792162" cy="79216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448000" y="252000"/>
            <a:ext cx="6624000" cy="79216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Несовместимые понятия </a:t>
            </a:r>
            <a:r>
              <a:rPr lang="ru-RU" sz="1600" dirty="0"/>
              <a:t>–</a:t>
            </a:r>
            <a:r>
              <a:rPr lang="ru-RU" sz="1600" dirty="0">
                <a:solidFill>
                  <a:srgbClr val="00FFFF"/>
                </a:solidFill>
              </a:rPr>
              <a:t> </a:t>
            </a:r>
          </a:p>
          <a:p>
            <a:pPr algn="l"/>
            <a:r>
              <a:rPr lang="ru-RU" sz="1600" dirty="0" smtClean="0"/>
              <a:t>понятия</a:t>
            </a:r>
            <a:r>
              <a:rPr lang="ru-RU" sz="1600" dirty="0"/>
              <a:t>, объёмы которых не имеют общих элементов.</a:t>
            </a:r>
          </a:p>
        </p:txBody>
      </p:sp>
      <p:sp>
        <p:nvSpPr>
          <p:cNvPr id="46" name="Дуга 45"/>
          <p:cNvSpPr/>
          <p:nvPr/>
        </p:nvSpPr>
        <p:spPr bwMode="auto">
          <a:xfrm>
            <a:off x="-3214742" y="3143248"/>
            <a:ext cx="914400" cy="914400"/>
          </a:xfrm>
          <a:prstGeom prst="arc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880000" y="1044000"/>
            <a:ext cx="5940000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indent="-457200" algn="l"/>
            <a:r>
              <a:rPr lang="ru-RU" sz="1600" dirty="0" smtClean="0"/>
              <a:t>политическая партия		пассажирский поезд</a:t>
            </a:r>
            <a:br>
              <a:rPr lang="ru-RU" sz="1600" dirty="0" smtClean="0"/>
            </a:br>
            <a:r>
              <a:rPr lang="ru-RU" sz="1600" dirty="0" smtClean="0"/>
              <a:t>число, кратное трём		пассажир поезда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6"/>
          <p:cNvSpPr>
            <a:spLocks noChangeAspect="1" noChangeArrowheads="1"/>
          </p:cNvSpPr>
          <p:nvPr/>
        </p:nvSpPr>
        <p:spPr bwMode="auto">
          <a:xfrm>
            <a:off x="1152000" y="1116000"/>
            <a:ext cx="792162" cy="7921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3" name="Oval 6"/>
          <p:cNvSpPr>
            <a:spLocks noChangeAspect="1" noChangeArrowheads="1"/>
          </p:cNvSpPr>
          <p:nvPr/>
        </p:nvSpPr>
        <p:spPr bwMode="auto">
          <a:xfrm>
            <a:off x="1152000" y="1116000"/>
            <a:ext cx="792162" cy="79216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8" name="Oval 6"/>
          <p:cNvSpPr>
            <a:spLocks noChangeAspect="1" noChangeArrowheads="1"/>
          </p:cNvSpPr>
          <p:nvPr/>
        </p:nvSpPr>
        <p:spPr bwMode="auto">
          <a:xfrm>
            <a:off x="1152000" y="1116000"/>
            <a:ext cx="792162" cy="79216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0000CC"/>
                </a:solidFill>
              </a:rPr>
              <a:t>A </a:t>
            </a: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448000" y="1116000"/>
            <a:ext cx="66240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Равнозначащие понятия </a:t>
            </a:r>
            <a:r>
              <a:rPr lang="ru-RU" sz="1600" dirty="0"/>
              <a:t>– </a:t>
            </a:r>
          </a:p>
          <a:p>
            <a:pPr algn="l"/>
            <a:r>
              <a:rPr lang="ru-RU" sz="1600" dirty="0"/>
              <a:t>понятия, объёмы которых полностью совпадают.</a:t>
            </a:r>
          </a:p>
        </p:txBody>
      </p:sp>
      <p:sp>
        <p:nvSpPr>
          <p:cNvPr id="43" name="Oval 6"/>
          <p:cNvSpPr>
            <a:spLocks noChangeAspect="1" noChangeArrowheads="1"/>
          </p:cNvSpPr>
          <p:nvPr/>
        </p:nvSpPr>
        <p:spPr bwMode="auto">
          <a:xfrm>
            <a:off x="720000" y="252000"/>
            <a:ext cx="792162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44" name="Oval 6"/>
          <p:cNvSpPr>
            <a:spLocks noChangeAspect="1" noChangeArrowheads="1"/>
          </p:cNvSpPr>
          <p:nvPr/>
        </p:nvSpPr>
        <p:spPr bwMode="auto">
          <a:xfrm>
            <a:off x="1584000" y="252000"/>
            <a:ext cx="792162" cy="79216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448000" y="252000"/>
            <a:ext cx="6624000" cy="79216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Несовместимые понятия </a:t>
            </a:r>
            <a:r>
              <a:rPr lang="ru-RU" sz="1600" dirty="0"/>
              <a:t>– </a:t>
            </a:r>
          </a:p>
          <a:p>
            <a:pPr algn="l"/>
            <a:r>
              <a:rPr lang="ru-RU" sz="1600" dirty="0" smtClean="0"/>
              <a:t>понятия</a:t>
            </a:r>
            <a:r>
              <a:rPr lang="ru-RU" sz="1600" dirty="0"/>
              <a:t>, объёмы которых не имеют общих элементов.</a:t>
            </a:r>
          </a:p>
        </p:txBody>
      </p:sp>
      <p:sp>
        <p:nvSpPr>
          <p:cNvPr id="46" name="Дуга 45"/>
          <p:cNvSpPr/>
          <p:nvPr/>
        </p:nvSpPr>
        <p:spPr bwMode="auto">
          <a:xfrm>
            <a:off x="-3214742" y="3143248"/>
            <a:ext cx="914400" cy="914400"/>
          </a:xfrm>
          <a:prstGeom prst="arc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880000" y="1908000"/>
            <a:ext cx="6192000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indent="-457200" algn="l"/>
            <a:r>
              <a:rPr lang="ru-RU" sz="1600" dirty="0" smtClean="0"/>
              <a:t>равносторонний треугольник    первый президент СССР</a:t>
            </a:r>
            <a:br>
              <a:rPr lang="ru-RU" sz="1600" dirty="0" smtClean="0"/>
            </a:br>
            <a:r>
              <a:rPr lang="ru-RU" sz="1600" dirty="0" smtClean="0"/>
              <a:t>равноугольный треугольник      последний президент СССР</a:t>
            </a:r>
            <a:endParaRPr lang="ru-RU" sz="1600" dirty="0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2448000" y="2520000"/>
            <a:ext cx="6480000" cy="4140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Следует иметь в виду, что понятия считаются равнозначащими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потому, что имеют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одинаковое содержание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(одинаковый смысл), а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потому, что имеют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одинаковые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(полностью совпадающие)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объёмы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(одинаковые значения).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«Равенство сторон» и «равенство углов» – явно не одно то же, так же, как не одно и то же – «быть первым»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«быть последним».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 у треугольников,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стороны которых равны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(равносторонних), и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углы равны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т. е. такие треугольники оказываются ещё и равноугольными.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Пост президента СССР был учреждён в марте 1990 и упразднён в декабре 1991 г. На протяжении этого времени (чуть больше двадцати одного месяца) пост этот занимал один человек – М. С. Горбачёв, оказавшийся, таким образом,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первым, и последним президентом СССР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083 0 " pathEditMode="relative" ptsTypes="AA">
                                      <p:cBhvr>
                                        <p:cTn id="11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083 0 " pathEditMode="relative" ptsTypes="AA">
                                      <p:cBhvr>
                                        <p:cTn id="13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48" grpId="0"/>
      <p:bldP spid="15" grpId="0" build="p"/>
      <p:bldP spid="15" grpI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6"/>
          <p:cNvSpPr>
            <a:spLocks noChangeAspect="1" noChangeArrowheads="1"/>
          </p:cNvSpPr>
          <p:nvPr/>
        </p:nvSpPr>
        <p:spPr bwMode="auto">
          <a:xfrm>
            <a:off x="1152000" y="1116000"/>
            <a:ext cx="792162" cy="79216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0000CC"/>
                </a:solidFill>
              </a:rPr>
              <a:t>A </a:t>
            </a: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4" name="Oval 6"/>
          <p:cNvSpPr>
            <a:spLocks noChangeAspect="1" noChangeArrowheads="1"/>
          </p:cNvSpPr>
          <p:nvPr/>
        </p:nvSpPr>
        <p:spPr bwMode="auto">
          <a:xfrm>
            <a:off x="864000" y="1980000"/>
            <a:ext cx="792163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5" name="Oval 6"/>
          <p:cNvSpPr>
            <a:spLocks noChangeAspect="1" noChangeArrowheads="1"/>
          </p:cNvSpPr>
          <p:nvPr/>
        </p:nvSpPr>
        <p:spPr bwMode="auto">
          <a:xfrm>
            <a:off x="1440000" y="1980000"/>
            <a:ext cx="792163" cy="79216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448000" y="1116000"/>
            <a:ext cx="66240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Равнозначащие понятия </a:t>
            </a:r>
            <a:r>
              <a:rPr lang="ru-RU" sz="1600" dirty="0"/>
              <a:t>– </a:t>
            </a:r>
          </a:p>
          <a:p>
            <a:pPr algn="l"/>
            <a:r>
              <a:rPr lang="ru-RU" sz="1600" dirty="0"/>
              <a:t>понятия, объёмы которых полностью совпадают.</a:t>
            </a:r>
          </a:p>
        </p:txBody>
      </p:sp>
      <p:sp>
        <p:nvSpPr>
          <p:cNvPr id="43" name="Oval 6"/>
          <p:cNvSpPr>
            <a:spLocks noChangeAspect="1" noChangeArrowheads="1"/>
          </p:cNvSpPr>
          <p:nvPr/>
        </p:nvSpPr>
        <p:spPr bwMode="auto">
          <a:xfrm>
            <a:off x="720000" y="252000"/>
            <a:ext cx="792162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44" name="Oval 6"/>
          <p:cNvSpPr>
            <a:spLocks noChangeAspect="1" noChangeArrowheads="1"/>
          </p:cNvSpPr>
          <p:nvPr/>
        </p:nvSpPr>
        <p:spPr bwMode="auto">
          <a:xfrm>
            <a:off x="1584000" y="252000"/>
            <a:ext cx="792162" cy="79216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448000" y="252000"/>
            <a:ext cx="6624000" cy="79216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Несовместимые понятия </a:t>
            </a:r>
            <a:r>
              <a:rPr lang="ru-RU" sz="1600" dirty="0"/>
              <a:t>– </a:t>
            </a:r>
          </a:p>
          <a:p>
            <a:pPr algn="l"/>
            <a:r>
              <a:rPr lang="ru-RU" sz="1600" dirty="0" smtClean="0"/>
              <a:t>понятия</a:t>
            </a:r>
            <a:r>
              <a:rPr lang="ru-RU" sz="1600" dirty="0"/>
              <a:t>, объёмы которых не имеют общих элементов.</a:t>
            </a:r>
          </a:p>
        </p:txBody>
      </p:sp>
      <p:sp>
        <p:nvSpPr>
          <p:cNvPr id="46" name="Дуга 45"/>
          <p:cNvSpPr/>
          <p:nvPr/>
        </p:nvSpPr>
        <p:spPr bwMode="auto">
          <a:xfrm>
            <a:off x="-3214742" y="3143248"/>
            <a:ext cx="914400" cy="914400"/>
          </a:xfrm>
          <a:prstGeom prst="arc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880000" y="2844000"/>
            <a:ext cx="5580000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indent="-457200" algn="l"/>
            <a:r>
              <a:rPr lang="ru-RU" sz="1600" dirty="0" smtClean="0"/>
              <a:t>француз 	равносторонний четырёхугольник </a:t>
            </a:r>
            <a:br>
              <a:rPr lang="ru-RU" sz="1600" dirty="0" smtClean="0"/>
            </a:br>
            <a:r>
              <a:rPr lang="ru-RU" sz="1600" dirty="0" smtClean="0"/>
              <a:t>шахматист 	равноугольный четырёхугольник</a:t>
            </a:r>
            <a:endParaRPr lang="ru-RU" sz="1600" dirty="0"/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2448000" y="3456000"/>
            <a:ext cx="6408000" cy="3096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Особенностью перекрещивающихся понятий является наличие в их объёмах элементов,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совмещающих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признаки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принадлежащие содержаниям обоих понятий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lvl="0" indent="-3429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solidFill>
                  <a:srgbClr val="FFFF00"/>
                </a:solidFill>
                <a:latin typeface="+mn-lt"/>
              </a:rPr>
              <a:t>Совпадающие части объёмов </a:t>
            </a:r>
            <a:r>
              <a:rPr lang="ru-RU" sz="1600" kern="0" dirty="0" smtClean="0">
                <a:solidFill>
                  <a:srgbClr val="FFFF00"/>
                </a:solidFill>
              </a:rPr>
              <a:t>перекрещивающихся понятий </a:t>
            </a:r>
            <a:r>
              <a:rPr lang="ru-RU" sz="1600" kern="0" dirty="0" smtClean="0">
                <a:solidFill>
                  <a:srgbClr val="FFFF00"/>
                </a:solidFill>
                <a:latin typeface="+mn-lt"/>
              </a:rPr>
              <a:t>могут</a:t>
            </a:r>
            <a:r>
              <a:rPr lang="ru-RU" sz="1600" kern="0" dirty="0" smtClean="0">
                <a:latin typeface="+mn-lt"/>
              </a:rPr>
              <a:t>, как во всех случаях ограничения объёма понятий, </a:t>
            </a:r>
            <a:r>
              <a:rPr lang="ru-RU" sz="1600" kern="0" dirty="0" smtClean="0">
                <a:solidFill>
                  <a:srgbClr val="FFFF00"/>
                </a:solidFill>
                <a:latin typeface="+mn-lt"/>
              </a:rPr>
              <a:t>выделяться в качестве отдельного понятия</a:t>
            </a:r>
            <a:r>
              <a:rPr lang="ru-RU" sz="1600" kern="0" dirty="0" smtClean="0">
                <a:latin typeface="+mn-lt"/>
              </a:rPr>
              <a:t>, имя которого может быть как производным от имён перекрещивающихся понятий (например, «французский шахматист»), так и уникальным (например, «квадрат» – четырёхугольник, совмещающий признаки </a:t>
            </a:r>
            <a:r>
              <a:rPr lang="ru-RU" sz="1600" dirty="0" smtClean="0"/>
              <a:t>равноугольного четырёхугольника, т. е. </a:t>
            </a:r>
            <a:r>
              <a:rPr lang="ru-RU" sz="1600" kern="0" dirty="0" smtClean="0">
                <a:latin typeface="+mn-lt"/>
              </a:rPr>
              <a:t>прямоугольника, </a:t>
            </a:r>
            <a:br>
              <a:rPr lang="ru-RU" sz="1600" kern="0" dirty="0" smtClean="0">
                <a:latin typeface="+mn-lt"/>
              </a:rPr>
            </a:br>
            <a:r>
              <a:rPr lang="ru-RU" sz="1600" kern="0" dirty="0" smtClean="0">
                <a:latin typeface="+mn-lt"/>
              </a:rPr>
              <a:t>и </a:t>
            </a:r>
            <a:r>
              <a:rPr lang="ru-RU" sz="1600" dirty="0" smtClean="0"/>
              <a:t>равностороннего четырёхугольника, т. е. </a:t>
            </a:r>
            <a:r>
              <a:rPr lang="ru-RU" sz="1600" kern="0" dirty="0" smtClean="0">
                <a:latin typeface="+mn-lt"/>
              </a:rPr>
              <a:t>ромба).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411413" y="1980000"/>
            <a:ext cx="5832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Перекрещивающиеся понятия </a:t>
            </a:r>
            <a:r>
              <a:rPr lang="ru-RU" sz="1600" dirty="0" smtClean="0"/>
              <a:t>– понятия</a:t>
            </a:r>
            <a:r>
              <a:rPr lang="ru-RU" sz="1600" dirty="0"/>
              <a:t>, </a:t>
            </a:r>
            <a:r>
              <a:rPr lang="ru-RU" sz="1600" dirty="0" smtClean="0"/>
              <a:t>часть объёма каждого из которых составляет часть объёма другого, но не исчерпывает объём последнего.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12" grpId="0" build="p"/>
      <p:bldP spid="12" grpId="1" build="allAtOnce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6"/>
          <p:cNvSpPr>
            <a:spLocks noChangeAspect="1" noChangeArrowheads="1"/>
          </p:cNvSpPr>
          <p:nvPr/>
        </p:nvSpPr>
        <p:spPr bwMode="auto">
          <a:xfrm>
            <a:off x="1152000" y="1116000"/>
            <a:ext cx="792162" cy="79216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0000CC"/>
                </a:solidFill>
              </a:rPr>
              <a:t>A </a:t>
            </a: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4" name="Oval 6"/>
          <p:cNvSpPr>
            <a:spLocks noChangeAspect="1" noChangeArrowheads="1"/>
          </p:cNvSpPr>
          <p:nvPr/>
        </p:nvSpPr>
        <p:spPr bwMode="auto">
          <a:xfrm>
            <a:off x="864000" y="1980000"/>
            <a:ext cx="792163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5" name="Oval 6"/>
          <p:cNvSpPr>
            <a:spLocks noChangeAspect="1" noChangeArrowheads="1"/>
          </p:cNvSpPr>
          <p:nvPr/>
        </p:nvSpPr>
        <p:spPr bwMode="auto">
          <a:xfrm>
            <a:off x="1440000" y="1980000"/>
            <a:ext cx="792163" cy="79216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6" name="Oval 6"/>
          <p:cNvSpPr>
            <a:spLocks noChangeAspect="1" noChangeArrowheads="1"/>
          </p:cNvSpPr>
          <p:nvPr/>
        </p:nvSpPr>
        <p:spPr bwMode="auto">
          <a:xfrm>
            <a:off x="1152000" y="2844000"/>
            <a:ext cx="792162" cy="7921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 smtClean="0">
                <a:solidFill>
                  <a:srgbClr val="0000CC"/>
                </a:solidFill>
              </a:rPr>
              <a:t>A     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7" name="Oval 6"/>
          <p:cNvSpPr>
            <a:spLocks noChangeAspect="1" noChangeArrowheads="1"/>
          </p:cNvSpPr>
          <p:nvPr/>
        </p:nvSpPr>
        <p:spPr bwMode="auto">
          <a:xfrm>
            <a:off x="1476000" y="3132000"/>
            <a:ext cx="395288" cy="3968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1400" dirty="0">
                <a:solidFill>
                  <a:srgbClr val="FF0066"/>
                </a:solidFill>
              </a:rPr>
              <a:t>B</a:t>
            </a:r>
            <a:endParaRPr lang="ru-RU" sz="1400" dirty="0">
              <a:solidFill>
                <a:srgbClr val="FF0066"/>
              </a:solidFill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448000" y="1116000"/>
            <a:ext cx="66240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Равнозначащие понятия </a:t>
            </a:r>
            <a:r>
              <a:rPr lang="ru-RU" sz="1600" dirty="0"/>
              <a:t>– </a:t>
            </a:r>
          </a:p>
          <a:p>
            <a:pPr algn="l"/>
            <a:r>
              <a:rPr lang="ru-RU" sz="1600" dirty="0"/>
              <a:t>понятия, объёмы которых полностью совпадают.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411413" y="1980000"/>
            <a:ext cx="5832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Перекрещивающиеся понятия </a:t>
            </a:r>
            <a:r>
              <a:rPr lang="ru-RU" sz="1600" dirty="0" smtClean="0"/>
              <a:t>– понятия</a:t>
            </a:r>
            <a:r>
              <a:rPr lang="ru-RU" sz="1600" dirty="0"/>
              <a:t>, </a:t>
            </a:r>
            <a:r>
              <a:rPr lang="ru-RU" sz="1600" dirty="0" smtClean="0"/>
              <a:t>часть объёма каждого из которых составляет часть объёма другого, но не исчерпывает объём последнего.</a:t>
            </a:r>
            <a:endParaRPr lang="ru-RU" sz="1600" dirty="0"/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447999" y="2844000"/>
            <a:ext cx="6624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Подчинённое и подчиняющее понятия</a:t>
            </a:r>
            <a:r>
              <a:rPr lang="ru-RU" sz="1600" dirty="0"/>
              <a:t> – </a:t>
            </a:r>
          </a:p>
          <a:p>
            <a:pPr algn="l"/>
            <a:r>
              <a:rPr lang="ru-RU" sz="1600" dirty="0"/>
              <a:t>понятия, объём одного из </a:t>
            </a:r>
            <a:r>
              <a:rPr lang="ru-RU" sz="1600" dirty="0" smtClean="0"/>
              <a:t>которых </a:t>
            </a:r>
            <a:r>
              <a:rPr lang="ru-RU" sz="1600" dirty="0">
                <a:solidFill>
                  <a:srgbClr val="00FFFF"/>
                </a:solidFill>
              </a:rPr>
              <a:t>(подчинённого)</a:t>
            </a:r>
            <a:r>
              <a:rPr lang="ru-RU" sz="1600" dirty="0"/>
              <a:t> </a:t>
            </a:r>
            <a:r>
              <a:rPr lang="ru-RU" sz="1600" dirty="0" smtClean="0"/>
              <a:t>целиком </a:t>
            </a:r>
            <a:br>
              <a:rPr lang="ru-RU" sz="1600" dirty="0" smtClean="0"/>
            </a:br>
            <a:r>
              <a:rPr lang="ru-RU" sz="1600" dirty="0" smtClean="0"/>
              <a:t>входит </a:t>
            </a:r>
            <a:r>
              <a:rPr lang="ru-RU" sz="1600" dirty="0"/>
              <a:t>в объём другого </a:t>
            </a:r>
            <a:r>
              <a:rPr lang="ru-RU" sz="1600" dirty="0">
                <a:solidFill>
                  <a:srgbClr val="00FFFF"/>
                </a:solidFill>
              </a:rPr>
              <a:t>(подчиняющего</a:t>
            </a:r>
            <a:r>
              <a:rPr lang="ru-RU" sz="1600" dirty="0" smtClean="0">
                <a:solidFill>
                  <a:srgbClr val="00FFFF"/>
                </a:solidFill>
              </a:rPr>
              <a:t>)</a:t>
            </a:r>
            <a:r>
              <a:rPr lang="ru-RU" sz="1600" dirty="0" smtClean="0"/>
              <a:t>, не исчерпывая его.</a:t>
            </a:r>
            <a:endParaRPr lang="ru-RU" sz="1600" dirty="0"/>
          </a:p>
        </p:txBody>
      </p:sp>
      <p:sp>
        <p:nvSpPr>
          <p:cNvPr id="43" name="Oval 6"/>
          <p:cNvSpPr>
            <a:spLocks noChangeAspect="1" noChangeArrowheads="1"/>
          </p:cNvSpPr>
          <p:nvPr/>
        </p:nvSpPr>
        <p:spPr bwMode="auto">
          <a:xfrm>
            <a:off x="720000" y="252000"/>
            <a:ext cx="792162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44" name="Oval 6"/>
          <p:cNvSpPr>
            <a:spLocks noChangeAspect="1" noChangeArrowheads="1"/>
          </p:cNvSpPr>
          <p:nvPr/>
        </p:nvSpPr>
        <p:spPr bwMode="auto">
          <a:xfrm>
            <a:off x="1584000" y="252000"/>
            <a:ext cx="792162" cy="79216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448000" y="252000"/>
            <a:ext cx="6624000" cy="79216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Несовместимые понятия </a:t>
            </a:r>
            <a:r>
              <a:rPr lang="ru-RU" sz="1600" dirty="0"/>
              <a:t>– </a:t>
            </a:r>
          </a:p>
          <a:p>
            <a:pPr algn="l"/>
            <a:r>
              <a:rPr lang="ru-RU" sz="1600" dirty="0" smtClean="0"/>
              <a:t>понятия</a:t>
            </a:r>
            <a:r>
              <a:rPr lang="ru-RU" sz="1600" dirty="0"/>
              <a:t>, объёмы которых не имеют общих элементов.</a:t>
            </a:r>
          </a:p>
        </p:txBody>
      </p:sp>
      <p:sp>
        <p:nvSpPr>
          <p:cNvPr id="46" name="Дуга 45"/>
          <p:cNvSpPr/>
          <p:nvPr/>
        </p:nvSpPr>
        <p:spPr bwMode="auto">
          <a:xfrm>
            <a:off x="-3214742" y="3143248"/>
            <a:ext cx="914400" cy="914400"/>
          </a:xfrm>
          <a:prstGeom prst="arc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880000" y="3708000"/>
            <a:ext cx="6048000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indent="-457200" algn="l"/>
            <a:r>
              <a:rPr lang="ru-RU" sz="1600" dirty="0" smtClean="0"/>
              <a:t>кошка (подчинённое)	     чётное число (подчинённое)</a:t>
            </a:r>
            <a:br>
              <a:rPr lang="ru-RU" sz="1600" dirty="0" smtClean="0"/>
            </a:br>
            <a:r>
              <a:rPr lang="ru-RU" sz="1600" dirty="0" smtClean="0"/>
              <a:t>животное (подчиняющее)	     целое число (подчиняющее)</a:t>
            </a:r>
            <a:endParaRPr lang="ru-RU" sz="1600" dirty="0"/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2448000" y="4320000"/>
            <a:ext cx="6408000" cy="1872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 smtClean="0">
                <a:latin typeface="+mn-lt"/>
              </a:rPr>
              <a:t>Из двух понятий, находящихся в отношении подчинения, </a:t>
            </a:r>
            <a:r>
              <a:rPr lang="ru-RU" sz="1600" kern="0" dirty="0" smtClean="0">
                <a:solidFill>
                  <a:srgbClr val="00FFFF"/>
                </a:solidFill>
                <a:latin typeface="+mn-lt"/>
              </a:rPr>
              <a:t>подчиняющим</a:t>
            </a:r>
            <a:r>
              <a:rPr lang="ru-RU" sz="1600" kern="0" dirty="0" smtClean="0">
                <a:latin typeface="+mn-lt"/>
              </a:rPr>
              <a:t> считается </a:t>
            </a:r>
            <a:r>
              <a:rPr lang="ru-RU" sz="1600" kern="0" dirty="0" smtClean="0">
                <a:solidFill>
                  <a:srgbClr val="00FF00"/>
                </a:solidFill>
                <a:latin typeface="+mn-lt"/>
              </a:rPr>
              <a:t>более общее</a:t>
            </a:r>
            <a:r>
              <a:rPr lang="ru-RU" sz="1600" kern="0" dirty="0" smtClean="0">
                <a:latin typeface="+mn-lt"/>
              </a:rPr>
              <a:t> (более широкое) понятие, т. е. понятие б</a:t>
            </a:r>
            <a:r>
              <a:rPr lang="en-US" sz="1600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600" kern="0" dirty="0" smtClean="0">
                <a:latin typeface="+mn-lt"/>
              </a:rPr>
              <a:t>льшего объёма, но с меньшим содержанием. </a:t>
            </a:r>
            <a:endParaRPr kumimoji="0" lang="en-GB" sz="1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solidFill>
                  <a:srgbClr val="00FFFF"/>
                </a:solidFill>
                <a:latin typeface="+mn-lt"/>
              </a:rPr>
              <a:t>Подчинённым</a:t>
            </a:r>
            <a:r>
              <a:rPr lang="en-GB" sz="1600" kern="0" dirty="0" smtClean="0">
                <a:latin typeface="+mn-lt"/>
              </a:rPr>
              <a:t> </a:t>
            </a:r>
            <a:r>
              <a:rPr lang="ru-RU" sz="1600" kern="0" dirty="0" smtClean="0">
                <a:latin typeface="+mn-lt"/>
              </a:rPr>
              <a:t>считается понятие </a:t>
            </a:r>
            <a:r>
              <a:rPr lang="ru-RU" sz="1600" kern="0" dirty="0" smtClean="0">
                <a:solidFill>
                  <a:srgbClr val="00FF00"/>
                </a:solidFill>
                <a:latin typeface="+mn-lt"/>
              </a:rPr>
              <a:t>менее общее</a:t>
            </a:r>
            <a:r>
              <a:rPr lang="ru-RU" sz="1600" kern="0" dirty="0" smtClean="0">
                <a:latin typeface="+mn-lt"/>
              </a:rPr>
              <a:t> (менее широкое), т. е. имеющее меньший объём, но б</a:t>
            </a:r>
            <a:r>
              <a:rPr lang="en-US" sz="1600" dirty="0" smtClean="0">
                <a:solidFill>
                  <a:schemeClr val="accent3"/>
                </a:solidFill>
                <a:cs typeface="Arial" charset="0"/>
              </a:rPr>
              <a:t>ó</a:t>
            </a:r>
            <a:r>
              <a:rPr lang="ru-RU" sz="1600" kern="0" dirty="0" smtClean="0">
                <a:latin typeface="+mn-lt"/>
              </a:rPr>
              <a:t>льшее содержание</a:t>
            </a:r>
            <a:r>
              <a:rPr lang="en-GB" sz="1600" kern="0" dirty="0" smtClean="0">
                <a:latin typeface="+mn-lt"/>
              </a:rPr>
              <a:t>. </a:t>
            </a:r>
            <a:endParaRPr kumimoji="0" lang="en-GB" sz="1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19" grpId="0" build="p"/>
      <p:bldP spid="19" grpI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6"/>
          <p:cNvSpPr>
            <a:spLocks noChangeAspect="1" noChangeArrowheads="1"/>
          </p:cNvSpPr>
          <p:nvPr/>
        </p:nvSpPr>
        <p:spPr bwMode="auto">
          <a:xfrm>
            <a:off x="1152000" y="1116000"/>
            <a:ext cx="792162" cy="79216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0000CC"/>
                </a:solidFill>
              </a:rPr>
              <a:t>A </a:t>
            </a: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9" name="Oval 6"/>
          <p:cNvSpPr>
            <a:spLocks noChangeAspect="1" noChangeArrowheads="1"/>
          </p:cNvSpPr>
          <p:nvPr/>
        </p:nvSpPr>
        <p:spPr bwMode="auto">
          <a:xfrm>
            <a:off x="720000" y="3708000"/>
            <a:ext cx="792162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</a:p>
          <a:p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4" name="Oval 6"/>
          <p:cNvSpPr>
            <a:spLocks noChangeAspect="1" noChangeArrowheads="1"/>
          </p:cNvSpPr>
          <p:nvPr/>
        </p:nvSpPr>
        <p:spPr bwMode="auto">
          <a:xfrm>
            <a:off x="864000" y="1980000"/>
            <a:ext cx="792163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5" name="Oval 6"/>
          <p:cNvSpPr>
            <a:spLocks noChangeAspect="1" noChangeArrowheads="1"/>
          </p:cNvSpPr>
          <p:nvPr/>
        </p:nvSpPr>
        <p:spPr bwMode="auto">
          <a:xfrm>
            <a:off x="1440000" y="1980000"/>
            <a:ext cx="792163" cy="79216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6" name="Oval 6"/>
          <p:cNvSpPr>
            <a:spLocks noChangeAspect="1" noChangeArrowheads="1"/>
          </p:cNvSpPr>
          <p:nvPr/>
        </p:nvSpPr>
        <p:spPr bwMode="auto">
          <a:xfrm>
            <a:off x="1152000" y="2844000"/>
            <a:ext cx="792162" cy="7921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 smtClean="0">
                <a:solidFill>
                  <a:srgbClr val="0000CC"/>
                </a:solidFill>
              </a:rPr>
              <a:t>A     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7" name="Oval 6"/>
          <p:cNvSpPr>
            <a:spLocks noChangeAspect="1" noChangeArrowheads="1"/>
          </p:cNvSpPr>
          <p:nvPr/>
        </p:nvSpPr>
        <p:spPr bwMode="auto">
          <a:xfrm>
            <a:off x="1476000" y="3132000"/>
            <a:ext cx="395288" cy="3968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1400" dirty="0">
                <a:solidFill>
                  <a:srgbClr val="FF0066"/>
                </a:solidFill>
              </a:rPr>
              <a:t>B</a:t>
            </a:r>
            <a:endParaRPr lang="ru-RU" sz="1400" dirty="0">
              <a:solidFill>
                <a:srgbClr val="FF0066"/>
              </a:solidFill>
            </a:endParaRPr>
          </a:p>
        </p:txBody>
      </p:sp>
      <p:sp>
        <p:nvSpPr>
          <p:cNvPr id="20" name="Oval 6"/>
          <p:cNvSpPr>
            <a:spLocks noChangeAspect="1" noChangeArrowheads="1"/>
          </p:cNvSpPr>
          <p:nvPr/>
        </p:nvSpPr>
        <p:spPr bwMode="auto">
          <a:xfrm>
            <a:off x="792000" y="4068000"/>
            <a:ext cx="323850" cy="32385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1400" dirty="0">
                <a:solidFill>
                  <a:srgbClr val="FF0000"/>
                </a:solidFill>
              </a:rPr>
              <a:t>B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21" name="Oval 6"/>
          <p:cNvSpPr>
            <a:spLocks noChangeAspect="1" noChangeArrowheads="1"/>
          </p:cNvSpPr>
          <p:nvPr/>
        </p:nvSpPr>
        <p:spPr bwMode="auto">
          <a:xfrm>
            <a:off x="1116000" y="4068000"/>
            <a:ext cx="323850" cy="323850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1400" dirty="0">
                <a:solidFill>
                  <a:srgbClr val="9933FF"/>
                </a:solidFill>
              </a:rPr>
              <a:t>C</a:t>
            </a:r>
            <a:endParaRPr lang="ru-RU" sz="1400" dirty="0">
              <a:solidFill>
                <a:srgbClr val="9933FF"/>
              </a:solidFill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448000" y="1116000"/>
            <a:ext cx="66240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Равнозначащие понятия </a:t>
            </a:r>
            <a:r>
              <a:rPr lang="ru-RU" sz="1600" dirty="0"/>
              <a:t>– </a:t>
            </a:r>
          </a:p>
          <a:p>
            <a:pPr algn="l"/>
            <a:r>
              <a:rPr lang="ru-RU" sz="1600" dirty="0"/>
              <a:t>понятия, объёмы которых полностью совпадают.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447999" y="2844000"/>
            <a:ext cx="6624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Подчинённое и подчиняющее понятия </a:t>
            </a:r>
            <a:r>
              <a:rPr lang="ru-RU" sz="1600" dirty="0"/>
              <a:t>–</a:t>
            </a:r>
            <a:r>
              <a:rPr lang="ru-RU" sz="1600" dirty="0">
                <a:solidFill>
                  <a:srgbClr val="00FFFF"/>
                </a:solidFill>
              </a:rPr>
              <a:t> </a:t>
            </a:r>
          </a:p>
          <a:p>
            <a:pPr algn="l"/>
            <a:r>
              <a:rPr lang="ru-RU" sz="1600" dirty="0"/>
              <a:t>понятия, объём одного из </a:t>
            </a:r>
            <a:r>
              <a:rPr lang="ru-RU" sz="1600" dirty="0" smtClean="0"/>
              <a:t>которых </a:t>
            </a:r>
            <a:r>
              <a:rPr lang="ru-RU" sz="1600" dirty="0">
                <a:solidFill>
                  <a:srgbClr val="00FFFF"/>
                </a:solidFill>
              </a:rPr>
              <a:t>(подчинённого)</a:t>
            </a:r>
            <a:r>
              <a:rPr lang="ru-RU" sz="1600" dirty="0"/>
              <a:t> </a:t>
            </a:r>
            <a:r>
              <a:rPr lang="ru-RU" sz="1600" dirty="0" smtClean="0"/>
              <a:t>целиком </a:t>
            </a:r>
            <a:br>
              <a:rPr lang="ru-RU" sz="1600" dirty="0" smtClean="0"/>
            </a:br>
            <a:r>
              <a:rPr lang="ru-RU" sz="1600" dirty="0" smtClean="0"/>
              <a:t>входит </a:t>
            </a:r>
            <a:r>
              <a:rPr lang="ru-RU" sz="1600" dirty="0"/>
              <a:t>в объём другого </a:t>
            </a:r>
            <a:r>
              <a:rPr lang="ru-RU" sz="1600" dirty="0">
                <a:solidFill>
                  <a:srgbClr val="00FFFF"/>
                </a:solidFill>
              </a:rPr>
              <a:t>(подчиняющего</a:t>
            </a:r>
            <a:r>
              <a:rPr lang="ru-RU" sz="1600" dirty="0" smtClean="0">
                <a:solidFill>
                  <a:srgbClr val="00FFFF"/>
                </a:solidFill>
              </a:rPr>
              <a:t>)</a:t>
            </a:r>
            <a:r>
              <a:rPr lang="ru-RU" sz="1600" dirty="0" smtClean="0"/>
              <a:t>, не исчерпывая его.</a:t>
            </a:r>
            <a:endParaRPr lang="ru-RU" sz="1600" dirty="0"/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448000" y="3708000"/>
            <a:ext cx="6624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Соподчинённые понятия </a:t>
            </a:r>
            <a:r>
              <a:rPr lang="ru-RU" sz="1600" dirty="0" smtClean="0"/>
              <a:t>–</a:t>
            </a:r>
            <a:r>
              <a:rPr lang="ru-RU" sz="1600" dirty="0" smtClean="0">
                <a:solidFill>
                  <a:srgbClr val="00FFFF"/>
                </a:solidFill>
              </a:rPr>
              <a:t> </a:t>
            </a:r>
            <a:r>
              <a:rPr lang="ru-RU" sz="1600" dirty="0" smtClean="0"/>
              <a:t>понятия</a:t>
            </a:r>
            <a:r>
              <a:rPr lang="ru-RU" sz="1600" dirty="0"/>
              <a:t>, объёмы которых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составляют </a:t>
            </a:r>
            <a:r>
              <a:rPr lang="ru-RU" sz="1600" dirty="0"/>
              <a:t>разные </a:t>
            </a:r>
            <a:r>
              <a:rPr lang="ru-RU" sz="1600" dirty="0" smtClean="0"/>
              <a:t>(несовпадающие или частично </a:t>
            </a:r>
            <a:br>
              <a:rPr lang="ru-RU" sz="1600" dirty="0" smtClean="0"/>
            </a:br>
            <a:r>
              <a:rPr lang="ru-RU" sz="1600" dirty="0" smtClean="0"/>
              <a:t>совпадающие) части объёма </a:t>
            </a:r>
            <a:r>
              <a:rPr lang="ru-RU" sz="1600" dirty="0"/>
              <a:t>общего подчиняющего понятия.</a:t>
            </a:r>
          </a:p>
        </p:txBody>
      </p:sp>
      <p:sp>
        <p:nvSpPr>
          <p:cNvPr id="43" name="Oval 6"/>
          <p:cNvSpPr>
            <a:spLocks noChangeAspect="1" noChangeArrowheads="1"/>
          </p:cNvSpPr>
          <p:nvPr/>
        </p:nvSpPr>
        <p:spPr bwMode="auto">
          <a:xfrm>
            <a:off x="720000" y="252000"/>
            <a:ext cx="792162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44" name="Oval 6"/>
          <p:cNvSpPr>
            <a:spLocks noChangeAspect="1" noChangeArrowheads="1"/>
          </p:cNvSpPr>
          <p:nvPr/>
        </p:nvSpPr>
        <p:spPr bwMode="auto">
          <a:xfrm>
            <a:off x="1584000" y="252000"/>
            <a:ext cx="792162" cy="79216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448000" y="252000"/>
            <a:ext cx="6624000" cy="79216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Несовместимые понятия </a:t>
            </a:r>
            <a:r>
              <a:rPr lang="ru-RU" sz="1600" dirty="0"/>
              <a:t>–</a:t>
            </a:r>
            <a:r>
              <a:rPr lang="ru-RU" sz="1600" dirty="0">
                <a:solidFill>
                  <a:srgbClr val="00FFFF"/>
                </a:solidFill>
              </a:rPr>
              <a:t> </a:t>
            </a:r>
          </a:p>
          <a:p>
            <a:pPr algn="l"/>
            <a:r>
              <a:rPr lang="ru-RU" sz="1600" dirty="0" smtClean="0"/>
              <a:t>понятия</a:t>
            </a:r>
            <a:r>
              <a:rPr lang="ru-RU" sz="1600" dirty="0"/>
              <a:t>, объёмы которых не имеют общих элементов.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8000" y="1152000"/>
            <a:ext cx="504000" cy="2844000"/>
          </a:xfrm>
          <a:prstGeom prst="rect">
            <a:avLst/>
          </a:prstGeom>
          <a:noFill/>
          <a:ln>
            <a:solidFill>
              <a:srgbClr val="00FFFF"/>
            </a:solidFill>
          </a:ln>
        </p:spPr>
        <p:txBody>
          <a:bodyPr vert="vert270" wrap="none" rtlCol="0">
            <a:noAutofit/>
          </a:bodyPr>
          <a:lstStyle/>
          <a:p>
            <a:pPr>
              <a:lnSpc>
                <a:spcPct val="85000"/>
              </a:lnSpc>
            </a:pPr>
            <a:r>
              <a:rPr lang="ru-RU" sz="1400" dirty="0" smtClean="0">
                <a:solidFill>
                  <a:srgbClr val="00FFFF"/>
                </a:solidFill>
              </a:rPr>
              <a:t>Совместимые</a:t>
            </a:r>
            <a:br>
              <a:rPr lang="ru-RU" sz="1400" dirty="0" smtClean="0">
                <a:solidFill>
                  <a:srgbClr val="00FFFF"/>
                </a:solidFill>
              </a:rPr>
            </a:br>
            <a:r>
              <a:rPr lang="ru-RU" sz="1400" dirty="0" smtClean="0">
                <a:solidFill>
                  <a:srgbClr val="00FFFF"/>
                </a:solidFill>
              </a:rPr>
              <a:t>понятия</a:t>
            </a:r>
            <a:endParaRPr lang="ru-RU" sz="1400" dirty="0">
              <a:solidFill>
                <a:srgbClr val="00FFFF"/>
              </a:solidFill>
            </a:endParaRPr>
          </a:p>
        </p:txBody>
      </p:sp>
      <p:sp>
        <p:nvSpPr>
          <p:cNvPr id="31" name="Oval 6"/>
          <p:cNvSpPr>
            <a:spLocks noChangeAspect="1" noChangeArrowheads="1"/>
          </p:cNvSpPr>
          <p:nvPr/>
        </p:nvSpPr>
        <p:spPr bwMode="auto">
          <a:xfrm>
            <a:off x="1584000" y="3708000"/>
            <a:ext cx="792162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</a:p>
          <a:p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2" name="Oval 6"/>
          <p:cNvSpPr>
            <a:spLocks noChangeAspect="1" noChangeArrowheads="1"/>
          </p:cNvSpPr>
          <p:nvPr/>
        </p:nvSpPr>
        <p:spPr bwMode="auto">
          <a:xfrm>
            <a:off x="1692000" y="4068000"/>
            <a:ext cx="323850" cy="32385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D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33" name="Oval 6"/>
          <p:cNvSpPr>
            <a:spLocks noChangeAspect="1" noChangeArrowheads="1"/>
          </p:cNvSpPr>
          <p:nvPr/>
        </p:nvSpPr>
        <p:spPr bwMode="auto">
          <a:xfrm>
            <a:off x="1944000" y="4068000"/>
            <a:ext cx="323850" cy="323850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1400" dirty="0" smtClean="0">
                <a:solidFill>
                  <a:srgbClr val="9933FF"/>
                </a:solidFill>
              </a:rPr>
              <a:t>E</a:t>
            </a:r>
            <a:endParaRPr lang="ru-RU" sz="1400" dirty="0">
              <a:solidFill>
                <a:srgbClr val="9933FF"/>
              </a:solidFill>
            </a:endParaRPr>
          </a:p>
        </p:txBody>
      </p:sp>
      <p:sp>
        <p:nvSpPr>
          <p:cNvPr id="46" name="Дуга 45"/>
          <p:cNvSpPr/>
          <p:nvPr/>
        </p:nvSpPr>
        <p:spPr bwMode="auto">
          <a:xfrm>
            <a:off x="-3214742" y="3143248"/>
            <a:ext cx="914400" cy="914400"/>
          </a:xfrm>
          <a:prstGeom prst="arc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880000" y="4572000"/>
            <a:ext cx="5580000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indent="-457200" algn="l"/>
            <a:r>
              <a:rPr lang="ru-RU" sz="1600" dirty="0" smtClean="0"/>
              <a:t>кошка			пианист</a:t>
            </a:r>
            <a:br>
              <a:rPr lang="ru-RU" sz="1600" dirty="0" smtClean="0"/>
            </a:br>
            <a:r>
              <a:rPr lang="ru-RU" sz="1600" dirty="0" smtClean="0"/>
              <a:t>собака			скрипач</a:t>
            </a:r>
            <a:endParaRPr lang="ru-RU" sz="1600" dirty="0"/>
          </a:p>
        </p:txBody>
      </p:sp>
      <p:sp>
        <p:nvSpPr>
          <p:cNvPr id="23" name="Содержимое 2"/>
          <p:cNvSpPr txBox="1">
            <a:spLocks/>
          </p:cNvSpPr>
          <p:nvPr/>
        </p:nvSpPr>
        <p:spPr>
          <a:xfrm>
            <a:off x="2190962" y="5157192"/>
            <a:ext cx="6732000" cy="864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ru-RU" sz="1600" kern="0" dirty="0" smtClean="0">
                <a:latin typeface="+mn-lt"/>
              </a:rPr>
              <a:t>Соподчинённые понятия могут быть как несовместимыми (например, кошка и собака), так и совместимыми </a:t>
            </a:r>
            <a:br>
              <a:rPr lang="ru-RU" sz="1600" kern="0" dirty="0" smtClean="0">
                <a:latin typeface="+mn-lt"/>
              </a:rPr>
            </a:br>
            <a:r>
              <a:rPr lang="ru-RU" sz="1600" kern="0" dirty="0" smtClean="0">
                <a:latin typeface="+mn-lt"/>
              </a:rPr>
              <a:t>(например, пианист и скрипач)</a:t>
            </a:r>
            <a:r>
              <a:rPr lang="en-GB" sz="1600" kern="0" dirty="0" smtClean="0">
                <a:latin typeface="+mn-lt"/>
              </a:rPr>
              <a:t>.</a:t>
            </a:r>
            <a:endParaRPr kumimoji="0" lang="en-GB" sz="1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8000" y="4068000"/>
            <a:ext cx="504000" cy="2088000"/>
          </a:xfrm>
          <a:prstGeom prst="rect">
            <a:avLst/>
          </a:prstGeom>
          <a:noFill/>
          <a:ln>
            <a:solidFill>
              <a:srgbClr val="00FFFF"/>
            </a:solidFill>
          </a:ln>
        </p:spPr>
        <p:txBody>
          <a:bodyPr vert="vert270" wrap="none" rtlCol="0">
            <a:noAutofit/>
          </a:bodyPr>
          <a:lstStyle/>
          <a:p>
            <a:pPr>
              <a:lnSpc>
                <a:spcPct val="85000"/>
              </a:lnSpc>
            </a:pPr>
            <a:r>
              <a:rPr lang="ru-RU" sz="1400" dirty="0" smtClean="0">
                <a:solidFill>
                  <a:srgbClr val="00FFFF"/>
                </a:solidFill>
              </a:rPr>
              <a:t>Несовместимые</a:t>
            </a:r>
            <a:r>
              <a:rPr lang="en-US" sz="1400" dirty="0" smtClean="0">
                <a:solidFill>
                  <a:srgbClr val="00FFFF"/>
                </a:solidFill>
              </a:rPr>
              <a:t/>
            </a:r>
            <a:br>
              <a:rPr lang="en-US" sz="1400" dirty="0" smtClean="0">
                <a:solidFill>
                  <a:srgbClr val="00FFFF"/>
                </a:solidFill>
              </a:rPr>
            </a:br>
            <a:r>
              <a:rPr lang="ru-RU" sz="1400" dirty="0" smtClean="0">
                <a:solidFill>
                  <a:srgbClr val="00FFFF"/>
                </a:solidFill>
              </a:rPr>
              <a:t>понятия</a:t>
            </a:r>
            <a:endParaRPr lang="ru-RU" sz="1400" dirty="0">
              <a:solidFill>
                <a:srgbClr val="00FFFF"/>
              </a:solidFill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411413" y="1980000"/>
            <a:ext cx="5832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Перекрещивающиеся понятия </a:t>
            </a:r>
            <a:r>
              <a:rPr lang="ru-RU" sz="1600" dirty="0" smtClean="0"/>
              <a:t>–</a:t>
            </a:r>
            <a:r>
              <a:rPr lang="ru-RU" sz="1600" dirty="0" smtClean="0">
                <a:solidFill>
                  <a:srgbClr val="00FFFF"/>
                </a:solidFill>
              </a:rPr>
              <a:t> </a:t>
            </a:r>
            <a:r>
              <a:rPr lang="ru-RU" sz="1600" dirty="0" smtClean="0"/>
              <a:t>понятия</a:t>
            </a:r>
            <a:r>
              <a:rPr lang="ru-RU" sz="1600" dirty="0"/>
              <a:t>, </a:t>
            </a:r>
            <a:r>
              <a:rPr lang="ru-RU" sz="1600" dirty="0" smtClean="0"/>
              <a:t>часть объёма каждого из которых составляет часть объёма другого, но не исчерпывает объём последнего.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48" grpId="0"/>
      <p:bldP spid="23" grpId="0" build="p"/>
      <p:bldP spid="23" grpId="1" build="allAtOnce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576000"/>
          </a:xfrm>
          <a:noFill/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chemeClr val="bg1"/>
                </a:solidFill>
              </a:rPr>
              <a:t>Понятие как форма мышления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340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764081"/>
            <a:ext cx="8231187" cy="5832000"/>
          </a:xfrm>
          <a:noFill/>
        </p:spPr>
        <p:txBody>
          <a:bodyPr/>
          <a:lstStyle/>
          <a:p>
            <a:pPr>
              <a:lnSpc>
                <a:spcPct val="85000"/>
              </a:lnSpc>
              <a:spcBef>
                <a:spcPts val="432"/>
              </a:spcBef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Понятие как форма мышления</a:t>
            </a:r>
          </a:p>
          <a:p>
            <a:pPr lvl="1">
              <a:lnSpc>
                <a:spcPct val="85000"/>
              </a:lnSpc>
              <a:spcBef>
                <a:spcPts val="432"/>
              </a:spcBef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Понятие понятия</a:t>
            </a:r>
          </a:p>
          <a:p>
            <a:pPr lvl="1">
              <a:lnSpc>
                <a:spcPct val="85000"/>
              </a:lnSpc>
              <a:spcBef>
                <a:spcPts val="432"/>
              </a:spcBef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Содержание и объём понятия</a:t>
            </a:r>
          </a:p>
          <a:p>
            <a:pPr lvl="1">
              <a:lnSpc>
                <a:spcPct val="85000"/>
              </a:lnSpc>
              <a:spcBef>
                <a:spcPts val="432"/>
              </a:spcBef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Логические операции с понятиями: ограничение и обобщение</a:t>
            </a:r>
          </a:p>
          <a:p>
            <a:pPr lvl="1">
              <a:lnSpc>
                <a:spcPct val="85000"/>
              </a:lnSpc>
              <a:spcBef>
                <a:spcPts val="432"/>
              </a:spcBef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Логические отношения между понятиями</a:t>
            </a:r>
          </a:p>
          <a:p>
            <a:pPr eaLnBrk="1" hangingPunct="1">
              <a:lnSpc>
                <a:spcPct val="85000"/>
              </a:lnSpc>
              <a:spcBef>
                <a:spcPts val="432"/>
              </a:spcBef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Виды понятий</a:t>
            </a:r>
          </a:p>
          <a:p>
            <a:pPr lvl="1" eaLnBrk="1" hangingPunct="1">
              <a:lnSpc>
                <a:spcPct val="85000"/>
              </a:lnSpc>
              <a:spcBef>
                <a:spcPts val="432"/>
              </a:spcBef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Пустые и непустые понятия</a:t>
            </a:r>
          </a:p>
          <a:p>
            <a:pPr lvl="1" eaLnBrk="1" hangingPunct="1">
              <a:lnSpc>
                <a:spcPct val="85000"/>
              </a:lnSpc>
              <a:spcBef>
                <a:spcPts val="432"/>
              </a:spcBef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Общие и единичные понятия</a:t>
            </a:r>
          </a:p>
          <a:p>
            <a:pPr lvl="1" eaLnBrk="1" hangingPunct="1">
              <a:lnSpc>
                <a:spcPct val="85000"/>
              </a:lnSpc>
              <a:spcBef>
                <a:spcPts val="432"/>
              </a:spcBef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Регистрирующие и нерегистрирующие понятия</a:t>
            </a:r>
          </a:p>
          <a:p>
            <a:pPr lvl="1" eaLnBrk="1" hangingPunct="1">
              <a:lnSpc>
                <a:spcPct val="85000"/>
              </a:lnSpc>
              <a:spcBef>
                <a:spcPts val="432"/>
              </a:spcBef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Собирательные понятия</a:t>
            </a:r>
          </a:p>
          <a:p>
            <a:pPr lvl="1" eaLnBrk="1" hangingPunct="1">
              <a:lnSpc>
                <a:spcPct val="85000"/>
              </a:lnSpc>
              <a:spcBef>
                <a:spcPts val="432"/>
              </a:spcBef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Конкретные и абстрактные понятия</a:t>
            </a:r>
          </a:p>
          <a:p>
            <a:pPr lvl="1" eaLnBrk="1" hangingPunct="1">
              <a:lnSpc>
                <a:spcPct val="85000"/>
              </a:lnSpc>
              <a:spcBef>
                <a:spcPts val="432"/>
              </a:spcBef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Абсолютные (безотносительные) и относительные понятия</a:t>
            </a:r>
          </a:p>
          <a:p>
            <a:pPr eaLnBrk="1" hangingPunct="1">
              <a:lnSpc>
                <a:spcPct val="85000"/>
              </a:lnSpc>
              <a:spcBef>
                <a:spcPts val="432"/>
              </a:spcBef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Определение понятий (дефиниция)</a:t>
            </a:r>
          </a:p>
          <a:p>
            <a:pPr lvl="1" eaLnBrk="1" hangingPunct="1">
              <a:lnSpc>
                <a:spcPct val="85000"/>
              </a:lnSpc>
              <a:spcBef>
                <a:spcPts val="432"/>
              </a:spcBef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Понятие логического определения (дефиниции)</a:t>
            </a:r>
          </a:p>
          <a:p>
            <a:pPr lvl="1" eaLnBrk="1" hangingPunct="1">
              <a:lnSpc>
                <a:spcPct val="85000"/>
              </a:lnSpc>
              <a:spcBef>
                <a:spcPts val="432"/>
              </a:spcBef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Процедура (форма) логического определения (дефиниции)</a:t>
            </a:r>
          </a:p>
          <a:p>
            <a:pPr lvl="1" eaLnBrk="1" hangingPunct="1">
              <a:lnSpc>
                <a:spcPct val="85000"/>
              </a:lnSpc>
              <a:spcBef>
                <a:spcPts val="432"/>
              </a:spcBef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Правила определения понятий</a:t>
            </a:r>
          </a:p>
          <a:p>
            <a:pPr eaLnBrk="1" hangingPunct="1">
              <a:lnSpc>
                <a:spcPct val="85000"/>
              </a:lnSpc>
              <a:spcBef>
                <a:spcPts val="432"/>
              </a:spcBef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FF00"/>
                </a:solidFill>
              </a:rPr>
              <a:t>Деление объёма понятий (классификация)</a:t>
            </a:r>
          </a:p>
          <a:p>
            <a:pPr lvl="1" eaLnBrk="1" hangingPunct="1">
              <a:lnSpc>
                <a:spcPct val="85000"/>
              </a:lnSpc>
              <a:spcBef>
                <a:spcPts val="432"/>
              </a:spcBef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Понятие классификации</a:t>
            </a:r>
          </a:p>
          <a:p>
            <a:pPr lvl="1" eaLnBrk="1" hangingPunct="1">
              <a:lnSpc>
                <a:spcPct val="85000"/>
              </a:lnSpc>
              <a:spcBef>
                <a:spcPts val="432"/>
              </a:spcBef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Процедура классификации</a:t>
            </a:r>
          </a:p>
          <a:p>
            <a:pPr lvl="1" eaLnBrk="1" hangingPunct="1">
              <a:lnSpc>
                <a:spcPct val="85000"/>
              </a:lnSpc>
              <a:spcBef>
                <a:spcPts val="432"/>
              </a:spcBef>
              <a:buFontTx/>
              <a:buChar char="•"/>
            </a:pPr>
            <a:r>
              <a:rPr lang="ru-RU" sz="1800" b="1" dirty="0" smtClean="0">
                <a:solidFill>
                  <a:schemeClr val="bg1"/>
                </a:solidFill>
              </a:rPr>
              <a:t>Правила деления объёма понятий (классификации)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0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0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0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0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0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0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0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0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0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0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0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0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0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0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0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0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09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09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09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09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09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09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09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09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09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09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09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09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099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099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4099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4099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4099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4099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4099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099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099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099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4099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4099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99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6"/>
          <p:cNvSpPr>
            <a:spLocks noChangeAspect="1" noChangeArrowheads="1"/>
          </p:cNvSpPr>
          <p:nvPr/>
        </p:nvSpPr>
        <p:spPr bwMode="auto">
          <a:xfrm>
            <a:off x="1152000" y="1116000"/>
            <a:ext cx="792162" cy="79216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0000CC"/>
                </a:solidFill>
              </a:rPr>
              <a:t>A </a:t>
            </a: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9" name="Oval 6"/>
          <p:cNvSpPr>
            <a:spLocks noChangeAspect="1" noChangeArrowheads="1"/>
          </p:cNvSpPr>
          <p:nvPr/>
        </p:nvSpPr>
        <p:spPr bwMode="auto">
          <a:xfrm>
            <a:off x="720000" y="3708000"/>
            <a:ext cx="792162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</a:p>
          <a:p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4" name="Oval 6"/>
          <p:cNvSpPr>
            <a:spLocks noChangeAspect="1" noChangeArrowheads="1"/>
          </p:cNvSpPr>
          <p:nvPr/>
        </p:nvSpPr>
        <p:spPr bwMode="auto">
          <a:xfrm>
            <a:off x="864000" y="1980000"/>
            <a:ext cx="792163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5" name="Oval 6"/>
          <p:cNvSpPr>
            <a:spLocks noChangeAspect="1" noChangeArrowheads="1"/>
          </p:cNvSpPr>
          <p:nvPr/>
        </p:nvSpPr>
        <p:spPr bwMode="auto">
          <a:xfrm>
            <a:off x="1440000" y="1980000"/>
            <a:ext cx="792163" cy="79216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6" name="Oval 6"/>
          <p:cNvSpPr>
            <a:spLocks noChangeAspect="1" noChangeArrowheads="1"/>
          </p:cNvSpPr>
          <p:nvPr/>
        </p:nvSpPr>
        <p:spPr bwMode="auto">
          <a:xfrm>
            <a:off x="1152000" y="2844000"/>
            <a:ext cx="792162" cy="7921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 smtClean="0">
                <a:solidFill>
                  <a:srgbClr val="0000CC"/>
                </a:solidFill>
              </a:rPr>
              <a:t>A     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7" name="Oval 6"/>
          <p:cNvSpPr>
            <a:spLocks noChangeAspect="1" noChangeArrowheads="1"/>
          </p:cNvSpPr>
          <p:nvPr/>
        </p:nvSpPr>
        <p:spPr bwMode="auto">
          <a:xfrm>
            <a:off x="1476000" y="3132000"/>
            <a:ext cx="395288" cy="3968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1400" dirty="0">
                <a:solidFill>
                  <a:srgbClr val="FF0066"/>
                </a:solidFill>
              </a:rPr>
              <a:t>B</a:t>
            </a:r>
            <a:endParaRPr lang="ru-RU" sz="1400" dirty="0">
              <a:solidFill>
                <a:srgbClr val="FF0066"/>
              </a:solidFill>
            </a:endParaRPr>
          </a:p>
        </p:txBody>
      </p:sp>
      <p:sp>
        <p:nvSpPr>
          <p:cNvPr id="20" name="Oval 6"/>
          <p:cNvSpPr>
            <a:spLocks noChangeAspect="1" noChangeArrowheads="1"/>
          </p:cNvSpPr>
          <p:nvPr/>
        </p:nvSpPr>
        <p:spPr bwMode="auto">
          <a:xfrm>
            <a:off x="792000" y="4068000"/>
            <a:ext cx="323850" cy="32385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1400" dirty="0">
                <a:solidFill>
                  <a:srgbClr val="FF0000"/>
                </a:solidFill>
              </a:rPr>
              <a:t>B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21" name="Oval 6"/>
          <p:cNvSpPr>
            <a:spLocks noChangeAspect="1" noChangeArrowheads="1"/>
          </p:cNvSpPr>
          <p:nvPr/>
        </p:nvSpPr>
        <p:spPr bwMode="auto">
          <a:xfrm>
            <a:off x="1116000" y="4068000"/>
            <a:ext cx="323850" cy="323850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1400" dirty="0">
                <a:solidFill>
                  <a:srgbClr val="9933FF"/>
                </a:solidFill>
              </a:rPr>
              <a:t>C</a:t>
            </a:r>
            <a:endParaRPr lang="ru-RU" sz="1400" dirty="0">
              <a:solidFill>
                <a:srgbClr val="9933FF"/>
              </a:solidFill>
            </a:endParaRPr>
          </a:p>
        </p:txBody>
      </p:sp>
      <p:sp>
        <p:nvSpPr>
          <p:cNvPr id="22" name="Oval 6"/>
          <p:cNvSpPr>
            <a:spLocks noChangeAspect="1" noChangeArrowheads="1"/>
          </p:cNvSpPr>
          <p:nvPr/>
        </p:nvSpPr>
        <p:spPr bwMode="auto">
          <a:xfrm>
            <a:off x="1008000" y="4572000"/>
            <a:ext cx="792162" cy="7921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 </a:t>
            </a:r>
            <a:r>
              <a:rPr lang="en-US" sz="2400" dirty="0">
                <a:solidFill>
                  <a:srgbClr val="FF0000"/>
                </a:solidFill>
              </a:rPr>
              <a:t>~A</a:t>
            </a:r>
            <a:endParaRPr lang="ru-RU" sz="2400" dirty="0">
              <a:solidFill>
                <a:srgbClr val="FF0000"/>
              </a:solidFill>
            </a:endParaRPr>
          </a:p>
        </p:txBody>
      </p:sp>
      <p:cxnSp>
        <p:nvCxnSpPr>
          <p:cNvPr id="34" name="Прямая соединительная линия 33"/>
          <p:cNvCxnSpPr>
            <a:cxnSpLocks noChangeShapeType="1"/>
          </p:cNvCxnSpPr>
          <p:nvPr/>
        </p:nvCxnSpPr>
        <p:spPr bwMode="auto">
          <a:xfrm rot="16200000" flipH="1">
            <a:off x="936000" y="4968000"/>
            <a:ext cx="792162" cy="1587"/>
          </a:xfrm>
          <a:prstGeom prst="line">
            <a:avLst/>
          </a:prstGeom>
          <a:noFill/>
          <a:ln w="38100" algn="ctr">
            <a:solidFill>
              <a:srgbClr val="008000"/>
            </a:solidFill>
            <a:round/>
            <a:headEnd/>
            <a:tailEnd/>
          </a:ln>
        </p:spPr>
      </p:cxn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448000" y="1116000"/>
            <a:ext cx="66240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Равнозначащие понятия </a:t>
            </a:r>
            <a:r>
              <a:rPr lang="ru-RU" sz="1600" dirty="0"/>
              <a:t>– </a:t>
            </a:r>
          </a:p>
          <a:p>
            <a:pPr algn="l"/>
            <a:r>
              <a:rPr lang="ru-RU" sz="1600" dirty="0"/>
              <a:t>понятия, объёмы которых полностью совпадают.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447999" y="2844000"/>
            <a:ext cx="6624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Подчинённое и подчиняющее понятия </a:t>
            </a:r>
            <a:r>
              <a:rPr lang="ru-RU" sz="1600" dirty="0"/>
              <a:t>– </a:t>
            </a:r>
          </a:p>
          <a:p>
            <a:pPr algn="l"/>
            <a:r>
              <a:rPr lang="ru-RU" sz="1600" dirty="0"/>
              <a:t>понятия, объём одного из </a:t>
            </a:r>
            <a:r>
              <a:rPr lang="ru-RU" sz="1600" dirty="0" smtClean="0"/>
              <a:t>которых </a:t>
            </a:r>
            <a:r>
              <a:rPr lang="ru-RU" sz="1600" dirty="0">
                <a:solidFill>
                  <a:srgbClr val="00FFFF"/>
                </a:solidFill>
              </a:rPr>
              <a:t>(подчинённого)</a:t>
            </a:r>
            <a:r>
              <a:rPr lang="ru-RU" sz="1600" dirty="0"/>
              <a:t> </a:t>
            </a:r>
            <a:r>
              <a:rPr lang="ru-RU" sz="1600" dirty="0" smtClean="0"/>
              <a:t>целиком </a:t>
            </a:r>
            <a:br>
              <a:rPr lang="ru-RU" sz="1600" dirty="0" smtClean="0"/>
            </a:br>
            <a:r>
              <a:rPr lang="ru-RU" sz="1600" dirty="0" smtClean="0"/>
              <a:t>входит </a:t>
            </a:r>
            <a:r>
              <a:rPr lang="ru-RU" sz="1600" dirty="0"/>
              <a:t>в объём другого </a:t>
            </a:r>
            <a:r>
              <a:rPr lang="ru-RU" sz="1600" dirty="0">
                <a:solidFill>
                  <a:srgbClr val="00FFFF"/>
                </a:solidFill>
              </a:rPr>
              <a:t>(подчиняющего</a:t>
            </a:r>
            <a:r>
              <a:rPr lang="ru-RU" sz="1600" dirty="0" smtClean="0">
                <a:solidFill>
                  <a:srgbClr val="00FFFF"/>
                </a:solidFill>
              </a:rPr>
              <a:t>)</a:t>
            </a:r>
            <a:r>
              <a:rPr lang="ru-RU" sz="1600" dirty="0" smtClean="0"/>
              <a:t>, не исчерпывая его.</a:t>
            </a:r>
            <a:endParaRPr lang="ru-RU" sz="1600" dirty="0"/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448000" y="3708000"/>
            <a:ext cx="6624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Соподчинённые понятия </a:t>
            </a:r>
            <a:r>
              <a:rPr lang="ru-RU" sz="1600" dirty="0"/>
              <a:t>–</a:t>
            </a:r>
            <a:r>
              <a:rPr lang="ru-RU" sz="1600" dirty="0">
                <a:solidFill>
                  <a:srgbClr val="00FFFF"/>
                </a:solidFill>
              </a:rPr>
              <a:t> </a:t>
            </a:r>
            <a:r>
              <a:rPr lang="ru-RU" sz="1600" dirty="0" smtClean="0"/>
              <a:t>понятия</a:t>
            </a:r>
            <a:r>
              <a:rPr lang="ru-RU" sz="1600" dirty="0"/>
              <a:t>, объёмы которых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составляют </a:t>
            </a:r>
            <a:r>
              <a:rPr lang="ru-RU" sz="1600" dirty="0"/>
              <a:t>разные </a:t>
            </a:r>
            <a:r>
              <a:rPr lang="ru-RU" sz="1600" dirty="0" smtClean="0"/>
              <a:t>(несовпадающие или частично </a:t>
            </a:r>
            <a:br>
              <a:rPr lang="ru-RU" sz="1600" dirty="0" smtClean="0"/>
            </a:br>
            <a:r>
              <a:rPr lang="ru-RU" sz="1600" dirty="0" smtClean="0"/>
              <a:t>совпадающие) части объёма </a:t>
            </a:r>
            <a:r>
              <a:rPr lang="ru-RU" sz="1600" dirty="0"/>
              <a:t>общего подчиняющего понятия.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448000" y="4572000"/>
            <a:ext cx="6624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Контрадикторные (противоречащие)</a:t>
            </a:r>
            <a:r>
              <a:rPr lang="ru-RU" sz="1600" dirty="0"/>
              <a:t> </a:t>
            </a:r>
            <a:r>
              <a:rPr lang="ru-RU" sz="1600" dirty="0">
                <a:solidFill>
                  <a:srgbClr val="00FFFF"/>
                </a:solidFill>
              </a:rPr>
              <a:t>понятия </a:t>
            </a:r>
            <a:r>
              <a:rPr lang="ru-RU" sz="1600" dirty="0"/>
              <a:t>–</a:t>
            </a:r>
            <a:r>
              <a:rPr lang="ru-RU" sz="1600" dirty="0">
                <a:solidFill>
                  <a:srgbClr val="00FFFF"/>
                </a:solidFill>
              </a:rPr>
              <a:t> </a:t>
            </a:r>
          </a:p>
          <a:p>
            <a:pPr algn="l"/>
            <a:r>
              <a:rPr lang="ru-RU" sz="1600" dirty="0"/>
              <a:t>пара несовместимых соподчинённых понятий, совокупный </a:t>
            </a:r>
            <a:br>
              <a:rPr lang="ru-RU" sz="1600" dirty="0"/>
            </a:br>
            <a:r>
              <a:rPr lang="ru-RU" sz="1600" dirty="0" smtClean="0"/>
              <a:t>объём </a:t>
            </a:r>
            <a:r>
              <a:rPr lang="ru-RU" sz="1600" dirty="0"/>
              <a:t>которых исчерпывает объём подчиняющего понятия.</a:t>
            </a:r>
          </a:p>
        </p:txBody>
      </p:sp>
      <p:sp>
        <p:nvSpPr>
          <p:cNvPr id="43" name="Oval 6"/>
          <p:cNvSpPr>
            <a:spLocks noChangeAspect="1" noChangeArrowheads="1"/>
          </p:cNvSpPr>
          <p:nvPr/>
        </p:nvSpPr>
        <p:spPr bwMode="auto">
          <a:xfrm>
            <a:off x="720000" y="252000"/>
            <a:ext cx="792162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44" name="Oval 6"/>
          <p:cNvSpPr>
            <a:spLocks noChangeAspect="1" noChangeArrowheads="1"/>
          </p:cNvSpPr>
          <p:nvPr/>
        </p:nvSpPr>
        <p:spPr bwMode="auto">
          <a:xfrm>
            <a:off x="1584000" y="252000"/>
            <a:ext cx="792162" cy="79216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448000" y="252000"/>
            <a:ext cx="6624000" cy="79216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Несовместимые понятия </a:t>
            </a:r>
            <a:r>
              <a:rPr lang="ru-RU" sz="1600" dirty="0"/>
              <a:t>–</a:t>
            </a:r>
            <a:r>
              <a:rPr lang="ru-RU" sz="1600" dirty="0">
                <a:solidFill>
                  <a:srgbClr val="00FFFF"/>
                </a:solidFill>
              </a:rPr>
              <a:t> </a:t>
            </a:r>
          </a:p>
          <a:p>
            <a:pPr algn="l"/>
            <a:r>
              <a:rPr lang="ru-RU" sz="1600" dirty="0" smtClean="0"/>
              <a:t>понятия</a:t>
            </a:r>
            <a:r>
              <a:rPr lang="ru-RU" sz="1600" dirty="0"/>
              <a:t>, объёмы которых не имеют общих элементов.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8000" y="1152000"/>
            <a:ext cx="504000" cy="2844000"/>
          </a:xfrm>
          <a:prstGeom prst="rect">
            <a:avLst/>
          </a:prstGeom>
          <a:noFill/>
          <a:ln>
            <a:solidFill>
              <a:srgbClr val="00FFFF"/>
            </a:solidFill>
          </a:ln>
        </p:spPr>
        <p:txBody>
          <a:bodyPr vert="vert270" wrap="none" rtlCol="0">
            <a:noAutofit/>
          </a:bodyPr>
          <a:lstStyle/>
          <a:p>
            <a:pPr>
              <a:lnSpc>
                <a:spcPct val="85000"/>
              </a:lnSpc>
            </a:pPr>
            <a:r>
              <a:rPr lang="ru-RU" sz="1400" dirty="0" smtClean="0">
                <a:solidFill>
                  <a:srgbClr val="00FFFF"/>
                </a:solidFill>
              </a:rPr>
              <a:t>Совместимые</a:t>
            </a:r>
            <a:br>
              <a:rPr lang="ru-RU" sz="1400" dirty="0" smtClean="0">
                <a:solidFill>
                  <a:srgbClr val="00FFFF"/>
                </a:solidFill>
              </a:rPr>
            </a:br>
            <a:r>
              <a:rPr lang="ru-RU" sz="1400" dirty="0" smtClean="0">
                <a:solidFill>
                  <a:srgbClr val="00FFFF"/>
                </a:solidFill>
              </a:rPr>
              <a:t>понятия</a:t>
            </a:r>
            <a:endParaRPr lang="ru-RU" sz="1400" dirty="0">
              <a:solidFill>
                <a:srgbClr val="00FF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8000" y="4068000"/>
            <a:ext cx="504000" cy="2088000"/>
          </a:xfrm>
          <a:prstGeom prst="rect">
            <a:avLst/>
          </a:prstGeom>
          <a:noFill/>
          <a:ln>
            <a:solidFill>
              <a:srgbClr val="00FFFF"/>
            </a:solidFill>
          </a:ln>
        </p:spPr>
        <p:txBody>
          <a:bodyPr vert="vert270" wrap="none" rtlCol="0">
            <a:noAutofit/>
          </a:bodyPr>
          <a:lstStyle/>
          <a:p>
            <a:pPr>
              <a:lnSpc>
                <a:spcPct val="85000"/>
              </a:lnSpc>
            </a:pPr>
            <a:r>
              <a:rPr lang="ru-RU" sz="1400" dirty="0" smtClean="0">
                <a:solidFill>
                  <a:srgbClr val="00FFFF"/>
                </a:solidFill>
              </a:rPr>
              <a:t>Несовместимые</a:t>
            </a:r>
            <a:br>
              <a:rPr lang="ru-RU" sz="1400" dirty="0" smtClean="0">
                <a:solidFill>
                  <a:srgbClr val="00FFFF"/>
                </a:solidFill>
              </a:rPr>
            </a:br>
            <a:r>
              <a:rPr lang="ru-RU" sz="1400" dirty="0" smtClean="0">
                <a:solidFill>
                  <a:srgbClr val="00FFFF"/>
                </a:solidFill>
              </a:rPr>
              <a:t>понятия</a:t>
            </a:r>
            <a:endParaRPr lang="ru-RU" sz="1400" dirty="0">
              <a:solidFill>
                <a:srgbClr val="00FFFF"/>
              </a:solidFill>
            </a:endParaRPr>
          </a:p>
        </p:txBody>
      </p:sp>
      <p:sp>
        <p:nvSpPr>
          <p:cNvPr id="31" name="Oval 6"/>
          <p:cNvSpPr>
            <a:spLocks noChangeAspect="1" noChangeArrowheads="1"/>
          </p:cNvSpPr>
          <p:nvPr/>
        </p:nvSpPr>
        <p:spPr bwMode="auto">
          <a:xfrm>
            <a:off x="1584000" y="3708000"/>
            <a:ext cx="792162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</a:p>
          <a:p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2" name="Oval 6"/>
          <p:cNvSpPr>
            <a:spLocks noChangeAspect="1" noChangeArrowheads="1"/>
          </p:cNvSpPr>
          <p:nvPr/>
        </p:nvSpPr>
        <p:spPr bwMode="auto">
          <a:xfrm>
            <a:off x="1692000" y="4068000"/>
            <a:ext cx="323850" cy="32385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D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33" name="Oval 6"/>
          <p:cNvSpPr>
            <a:spLocks noChangeAspect="1" noChangeArrowheads="1"/>
          </p:cNvSpPr>
          <p:nvPr/>
        </p:nvSpPr>
        <p:spPr bwMode="auto">
          <a:xfrm>
            <a:off x="1944000" y="4068000"/>
            <a:ext cx="323850" cy="323850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1400" dirty="0" smtClean="0">
                <a:solidFill>
                  <a:srgbClr val="9933FF"/>
                </a:solidFill>
              </a:rPr>
              <a:t>E</a:t>
            </a:r>
            <a:endParaRPr lang="ru-RU" sz="1400" dirty="0">
              <a:solidFill>
                <a:srgbClr val="9933FF"/>
              </a:solidFill>
            </a:endParaRPr>
          </a:p>
        </p:txBody>
      </p:sp>
      <p:sp>
        <p:nvSpPr>
          <p:cNvPr id="46" name="Дуга 45"/>
          <p:cNvSpPr/>
          <p:nvPr/>
        </p:nvSpPr>
        <p:spPr bwMode="auto">
          <a:xfrm>
            <a:off x="-3214742" y="3143248"/>
            <a:ext cx="914400" cy="914400"/>
          </a:xfrm>
          <a:prstGeom prst="arc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880000" y="5436000"/>
            <a:ext cx="5580000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 smtClean="0"/>
              <a:t>красное	 		мужчина</a:t>
            </a:r>
            <a:br>
              <a:rPr lang="ru-RU" sz="1600" dirty="0" smtClean="0"/>
            </a:br>
            <a:r>
              <a:rPr lang="ru-RU" sz="1600" dirty="0" err="1" smtClean="0"/>
              <a:t>не-красное</a:t>
            </a:r>
            <a:r>
              <a:rPr lang="ru-RU" sz="1600" dirty="0" smtClean="0"/>
              <a:t>		женщина</a:t>
            </a:r>
            <a:endParaRPr lang="ru-RU" sz="1600" dirty="0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411413" y="1980000"/>
            <a:ext cx="5832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Перекрещивающиеся понятия </a:t>
            </a:r>
            <a:r>
              <a:rPr lang="ru-RU" sz="1600" dirty="0" smtClean="0"/>
              <a:t>– понятия</a:t>
            </a:r>
            <a:r>
              <a:rPr lang="ru-RU" sz="1600" dirty="0"/>
              <a:t>, </a:t>
            </a:r>
            <a:r>
              <a:rPr lang="ru-RU" sz="1600" dirty="0" smtClean="0"/>
              <a:t>часть объёма каждого из которых составляет часть объёма другого, но не исчерпывает объём последнего.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6"/>
          <p:cNvSpPr>
            <a:spLocks noChangeAspect="1" noChangeArrowheads="1"/>
          </p:cNvSpPr>
          <p:nvPr/>
        </p:nvSpPr>
        <p:spPr bwMode="auto">
          <a:xfrm>
            <a:off x="1152000" y="1116000"/>
            <a:ext cx="792162" cy="79216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0000CC"/>
                </a:solidFill>
              </a:rPr>
              <a:t>A </a:t>
            </a: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9" name="Oval 6"/>
          <p:cNvSpPr>
            <a:spLocks noChangeAspect="1" noChangeArrowheads="1"/>
          </p:cNvSpPr>
          <p:nvPr/>
        </p:nvSpPr>
        <p:spPr bwMode="auto">
          <a:xfrm>
            <a:off x="720000" y="3708000"/>
            <a:ext cx="792162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</a:p>
          <a:p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4" name="Oval 6"/>
          <p:cNvSpPr>
            <a:spLocks noChangeAspect="1" noChangeArrowheads="1"/>
          </p:cNvSpPr>
          <p:nvPr/>
        </p:nvSpPr>
        <p:spPr bwMode="auto">
          <a:xfrm>
            <a:off x="864000" y="1980000"/>
            <a:ext cx="792163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5" name="Oval 6"/>
          <p:cNvSpPr>
            <a:spLocks noChangeAspect="1" noChangeArrowheads="1"/>
          </p:cNvSpPr>
          <p:nvPr/>
        </p:nvSpPr>
        <p:spPr bwMode="auto">
          <a:xfrm>
            <a:off x="1440000" y="1980000"/>
            <a:ext cx="792163" cy="79216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6" name="Oval 6"/>
          <p:cNvSpPr>
            <a:spLocks noChangeAspect="1" noChangeArrowheads="1"/>
          </p:cNvSpPr>
          <p:nvPr/>
        </p:nvSpPr>
        <p:spPr bwMode="auto">
          <a:xfrm>
            <a:off x="1152000" y="2844000"/>
            <a:ext cx="792162" cy="7921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 smtClean="0">
                <a:solidFill>
                  <a:srgbClr val="0000CC"/>
                </a:solidFill>
              </a:rPr>
              <a:t>A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en-US" sz="2400" dirty="0" smtClean="0">
                <a:solidFill>
                  <a:srgbClr val="0000CC"/>
                </a:solidFill>
              </a:rPr>
              <a:t>    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7" name="Oval 6"/>
          <p:cNvSpPr>
            <a:spLocks noChangeAspect="1" noChangeArrowheads="1"/>
          </p:cNvSpPr>
          <p:nvPr/>
        </p:nvSpPr>
        <p:spPr bwMode="auto">
          <a:xfrm>
            <a:off x="1476000" y="3132000"/>
            <a:ext cx="395288" cy="3968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1400" dirty="0">
                <a:solidFill>
                  <a:srgbClr val="FF0066"/>
                </a:solidFill>
              </a:rPr>
              <a:t>B</a:t>
            </a:r>
            <a:endParaRPr lang="ru-RU" sz="1400" dirty="0">
              <a:solidFill>
                <a:srgbClr val="FF0066"/>
              </a:solidFill>
            </a:endParaRPr>
          </a:p>
        </p:txBody>
      </p:sp>
      <p:sp>
        <p:nvSpPr>
          <p:cNvPr id="20" name="Oval 6"/>
          <p:cNvSpPr>
            <a:spLocks noChangeAspect="1" noChangeArrowheads="1"/>
          </p:cNvSpPr>
          <p:nvPr/>
        </p:nvSpPr>
        <p:spPr bwMode="auto">
          <a:xfrm>
            <a:off x="792000" y="4068000"/>
            <a:ext cx="323850" cy="32385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1400" dirty="0">
                <a:solidFill>
                  <a:srgbClr val="FF0000"/>
                </a:solidFill>
              </a:rPr>
              <a:t>B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21" name="Oval 6"/>
          <p:cNvSpPr>
            <a:spLocks noChangeAspect="1" noChangeArrowheads="1"/>
          </p:cNvSpPr>
          <p:nvPr/>
        </p:nvSpPr>
        <p:spPr bwMode="auto">
          <a:xfrm>
            <a:off x="1116000" y="4068000"/>
            <a:ext cx="323850" cy="323850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1400" dirty="0">
                <a:solidFill>
                  <a:srgbClr val="9933FF"/>
                </a:solidFill>
              </a:rPr>
              <a:t>C</a:t>
            </a:r>
            <a:endParaRPr lang="ru-RU" sz="1400" dirty="0">
              <a:solidFill>
                <a:srgbClr val="9933FF"/>
              </a:solidFill>
            </a:endParaRPr>
          </a:p>
        </p:txBody>
      </p:sp>
      <p:sp>
        <p:nvSpPr>
          <p:cNvPr id="22" name="Oval 6"/>
          <p:cNvSpPr>
            <a:spLocks noChangeAspect="1" noChangeArrowheads="1"/>
          </p:cNvSpPr>
          <p:nvPr/>
        </p:nvSpPr>
        <p:spPr bwMode="auto">
          <a:xfrm>
            <a:off x="1008000" y="4572000"/>
            <a:ext cx="792162" cy="792162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 </a:t>
            </a:r>
            <a:r>
              <a:rPr lang="en-US" sz="2400" dirty="0">
                <a:solidFill>
                  <a:srgbClr val="FF0000"/>
                </a:solidFill>
              </a:rPr>
              <a:t>~A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6" name="Oval 6"/>
          <p:cNvSpPr>
            <a:spLocks noChangeAspect="1" noChangeArrowheads="1"/>
          </p:cNvSpPr>
          <p:nvPr/>
        </p:nvSpPr>
        <p:spPr bwMode="auto">
          <a:xfrm>
            <a:off x="1008000" y="5436000"/>
            <a:ext cx="792162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   </a:t>
            </a: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cxnSp>
        <p:nvCxnSpPr>
          <p:cNvPr id="34" name="Прямая соединительная линия 33"/>
          <p:cNvCxnSpPr>
            <a:cxnSpLocks noChangeShapeType="1"/>
          </p:cNvCxnSpPr>
          <p:nvPr/>
        </p:nvCxnSpPr>
        <p:spPr bwMode="auto">
          <a:xfrm rot="16200000" flipH="1">
            <a:off x="936000" y="4968000"/>
            <a:ext cx="792162" cy="1587"/>
          </a:xfrm>
          <a:prstGeom prst="line">
            <a:avLst/>
          </a:prstGeom>
          <a:noFill/>
          <a:ln w="38100" algn="ctr">
            <a:solidFill>
              <a:srgbClr val="008000"/>
            </a:solidFill>
            <a:round/>
            <a:headEnd/>
            <a:tailEnd/>
          </a:ln>
        </p:spPr>
      </p:cxnSp>
      <p:cxnSp>
        <p:nvCxnSpPr>
          <p:cNvPr id="35" name="Прямая соединительная линия 34"/>
          <p:cNvCxnSpPr>
            <a:cxnSpLocks noChangeShapeType="1"/>
          </p:cNvCxnSpPr>
          <p:nvPr/>
        </p:nvCxnSpPr>
        <p:spPr bwMode="auto">
          <a:xfrm rot="16200000" flipH="1">
            <a:off x="936000" y="5832000"/>
            <a:ext cx="792163" cy="1587"/>
          </a:xfrm>
          <a:prstGeom prst="line">
            <a:avLst/>
          </a:prstGeom>
          <a:noFill/>
          <a:ln w="38100" algn="ctr">
            <a:solidFill>
              <a:srgbClr val="008000"/>
            </a:solidFill>
            <a:round/>
            <a:headEnd/>
            <a:tailEnd/>
          </a:ln>
        </p:spPr>
      </p:cxn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 rot="16200000" flipH="1">
            <a:off x="1080000" y="5832000"/>
            <a:ext cx="792163" cy="1587"/>
          </a:xfrm>
          <a:prstGeom prst="line">
            <a:avLst/>
          </a:prstGeom>
          <a:noFill/>
          <a:ln w="38100" algn="ctr">
            <a:solidFill>
              <a:srgbClr val="008000"/>
            </a:solidFill>
            <a:round/>
            <a:headEnd/>
            <a:tailEnd/>
          </a:ln>
        </p:spPr>
      </p:cxn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448000" y="1116000"/>
            <a:ext cx="66240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Равнозначащие понятия </a:t>
            </a:r>
            <a:r>
              <a:rPr lang="ru-RU" sz="1600" dirty="0"/>
              <a:t>–</a:t>
            </a:r>
            <a:r>
              <a:rPr lang="ru-RU" sz="1600" dirty="0">
                <a:solidFill>
                  <a:srgbClr val="00FFFF"/>
                </a:solidFill>
              </a:rPr>
              <a:t> </a:t>
            </a:r>
          </a:p>
          <a:p>
            <a:pPr algn="l"/>
            <a:r>
              <a:rPr lang="ru-RU" sz="1600" dirty="0"/>
              <a:t>понятия, объёмы которых полностью совпадают.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447999" y="2844000"/>
            <a:ext cx="6624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Подчинённое и подчиняющее понятия </a:t>
            </a:r>
            <a:r>
              <a:rPr lang="ru-RU" sz="1600" dirty="0"/>
              <a:t>–</a:t>
            </a:r>
            <a:r>
              <a:rPr lang="ru-RU" sz="1600" dirty="0">
                <a:solidFill>
                  <a:srgbClr val="00FFFF"/>
                </a:solidFill>
              </a:rPr>
              <a:t> </a:t>
            </a:r>
          </a:p>
          <a:p>
            <a:pPr algn="l"/>
            <a:r>
              <a:rPr lang="ru-RU" sz="1600" dirty="0"/>
              <a:t>понятия, объём одного из </a:t>
            </a:r>
            <a:r>
              <a:rPr lang="ru-RU" sz="1600" dirty="0" smtClean="0"/>
              <a:t>которых </a:t>
            </a:r>
            <a:r>
              <a:rPr lang="ru-RU" sz="1600" dirty="0">
                <a:solidFill>
                  <a:srgbClr val="00FFFF"/>
                </a:solidFill>
              </a:rPr>
              <a:t>(подчинённого)</a:t>
            </a:r>
            <a:r>
              <a:rPr lang="ru-RU" sz="1600" dirty="0"/>
              <a:t> </a:t>
            </a:r>
            <a:r>
              <a:rPr lang="ru-RU" sz="1600" dirty="0" smtClean="0"/>
              <a:t>целиком </a:t>
            </a:r>
            <a:br>
              <a:rPr lang="ru-RU" sz="1600" dirty="0" smtClean="0"/>
            </a:br>
            <a:r>
              <a:rPr lang="ru-RU" sz="1600" dirty="0" smtClean="0"/>
              <a:t>входит </a:t>
            </a:r>
            <a:r>
              <a:rPr lang="ru-RU" sz="1600" dirty="0"/>
              <a:t>в объём другого </a:t>
            </a:r>
            <a:r>
              <a:rPr lang="ru-RU" sz="1600" dirty="0">
                <a:solidFill>
                  <a:srgbClr val="00FFFF"/>
                </a:solidFill>
              </a:rPr>
              <a:t>(подчиняющего</a:t>
            </a:r>
            <a:r>
              <a:rPr lang="ru-RU" sz="1600" dirty="0" smtClean="0">
                <a:solidFill>
                  <a:srgbClr val="00FFFF"/>
                </a:solidFill>
              </a:rPr>
              <a:t>)</a:t>
            </a:r>
            <a:r>
              <a:rPr lang="ru-RU" sz="1600" dirty="0" smtClean="0"/>
              <a:t>, не исчерпывая его.</a:t>
            </a:r>
            <a:endParaRPr lang="ru-RU" sz="1600" dirty="0"/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448000" y="3708000"/>
            <a:ext cx="6624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Соподчинённые понятия </a:t>
            </a:r>
            <a:r>
              <a:rPr lang="ru-RU" sz="1600" dirty="0" smtClean="0"/>
              <a:t>–</a:t>
            </a:r>
            <a:r>
              <a:rPr lang="ru-RU" sz="1600" dirty="0" smtClean="0">
                <a:solidFill>
                  <a:srgbClr val="00FFFF"/>
                </a:solidFill>
              </a:rPr>
              <a:t> </a:t>
            </a:r>
            <a:r>
              <a:rPr lang="ru-RU" sz="1600" dirty="0" smtClean="0"/>
              <a:t>понятия</a:t>
            </a:r>
            <a:r>
              <a:rPr lang="ru-RU" sz="1600" dirty="0"/>
              <a:t>, объёмы которых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составляют </a:t>
            </a:r>
            <a:r>
              <a:rPr lang="ru-RU" sz="1600" dirty="0"/>
              <a:t>разные </a:t>
            </a:r>
            <a:r>
              <a:rPr lang="ru-RU" sz="1600" dirty="0" smtClean="0"/>
              <a:t>(несовпадающие или частично </a:t>
            </a:r>
            <a:br>
              <a:rPr lang="ru-RU" sz="1600" dirty="0" smtClean="0"/>
            </a:br>
            <a:r>
              <a:rPr lang="ru-RU" sz="1600" dirty="0" smtClean="0"/>
              <a:t>совпадающие) части объёма </a:t>
            </a:r>
            <a:r>
              <a:rPr lang="ru-RU" sz="1600" dirty="0"/>
              <a:t>общего подчиняющего понятия.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448000" y="4572000"/>
            <a:ext cx="6624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Контрадикторные (противоречащие) понятия </a:t>
            </a:r>
            <a:r>
              <a:rPr lang="ru-RU" sz="1600" dirty="0"/>
              <a:t>–</a:t>
            </a:r>
            <a:r>
              <a:rPr lang="ru-RU" sz="1600" dirty="0">
                <a:solidFill>
                  <a:srgbClr val="00FFFF"/>
                </a:solidFill>
              </a:rPr>
              <a:t> </a:t>
            </a:r>
          </a:p>
          <a:p>
            <a:pPr algn="l"/>
            <a:r>
              <a:rPr lang="ru-RU" sz="1600" dirty="0"/>
              <a:t>пара несовместимых соподчинённых понятий, совокупный </a:t>
            </a:r>
            <a:br>
              <a:rPr lang="ru-RU" sz="1600" dirty="0"/>
            </a:br>
            <a:r>
              <a:rPr lang="ru-RU" sz="1600" dirty="0" smtClean="0"/>
              <a:t>объём </a:t>
            </a:r>
            <a:r>
              <a:rPr lang="ru-RU" sz="1600" dirty="0"/>
              <a:t>которых исчерпывает объём подчиняющего понятия.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448000" y="5436000"/>
            <a:ext cx="6624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Контрарные (противные) понятия </a:t>
            </a:r>
            <a:r>
              <a:rPr lang="ru-RU" sz="1600" dirty="0"/>
              <a:t>–</a:t>
            </a:r>
            <a:r>
              <a:rPr lang="ru-RU" sz="1600" dirty="0">
                <a:solidFill>
                  <a:srgbClr val="00FFFF"/>
                </a:solidFill>
              </a:rPr>
              <a:t> </a:t>
            </a:r>
          </a:p>
          <a:p>
            <a:pPr algn="l"/>
            <a:r>
              <a:rPr lang="ru-RU" sz="1600" dirty="0"/>
              <a:t>пара </a:t>
            </a:r>
            <a:r>
              <a:rPr lang="ru-RU" sz="1600" dirty="0" smtClean="0"/>
              <a:t>несовместимых </a:t>
            </a:r>
            <a:r>
              <a:rPr lang="ru-RU" sz="1600" dirty="0"/>
              <a:t>соподчинённых понятий, совокупный </a:t>
            </a:r>
            <a:br>
              <a:rPr lang="ru-RU" sz="1600" dirty="0"/>
            </a:br>
            <a:r>
              <a:rPr lang="ru-RU" sz="1600" dirty="0" smtClean="0"/>
              <a:t>объём </a:t>
            </a:r>
            <a:r>
              <a:rPr lang="ru-RU" sz="1600" dirty="0"/>
              <a:t>которых не исчерпывает объём подчиняющего понятия.</a:t>
            </a:r>
          </a:p>
        </p:txBody>
      </p:sp>
      <p:sp>
        <p:nvSpPr>
          <p:cNvPr id="43" name="Oval 6"/>
          <p:cNvSpPr>
            <a:spLocks noChangeAspect="1" noChangeArrowheads="1"/>
          </p:cNvSpPr>
          <p:nvPr/>
        </p:nvSpPr>
        <p:spPr bwMode="auto">
          <a:xfrm>
            <a:off x="720000" y="252000"/>
            <a:ext cx="792162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44" name="Oval 6"/>
          <p:cNvSpPr>
            <a:spLocks noChangeAspect="1" noChangeArrowheads="1"/>
          </p:cNvSpPr>
          <p:nvPr/>
        </p:nvSpPr>
        <p:spPr bwMode="auto">
          <a:xfrm>
            <a:off x="1584000" y="252000"/>
            <a:ext cx="792162" cy="79216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2400" dirty="0">
                <a:solidFill>
                  <a:srgbClr val="FF0000"/>
                </a:solidFill>
              </a:rPr>
              <a:t>B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448000" y="252000"/>
            <a:ext cx="6624000" cy="79216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Несовместимые понятия </a:t>
            </a:r>
            <a:r>
              <a:rPr lang="ru-RU" sz="1600" dirty="0"/>
              <a:t>–</a:t>
            </a:r>
            <a:r>
              <a:rPr lang="ru-RU" sz="1600" dirty="0">
                <a:solidFill>
                  <a:srgbClr val="00FFFF"/>
                </a:solidFill>
              </a:rPr>
              <a:t> </a:t>
            </a:r>
          </a:p>
          <a:p>
            <a:pPr algn="l"/>
            <a:r>
              <a:rPr lang="ru-RU" sz="1600" dirty="0" smtClean="0"/>
              <a:t>понятия</a:t>
            </a:r>
            <a:r>
              <a:rPr lang="ru-RU" sz="1600" dirty="0"/>
              <a:t>, объёмы которых не имеют общих элементов.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44000" y="4608000"/>
            <a:ext cx="432000" cy="1584000"/>
          </a:xfrm>
          <a:prstGeom prst="rect">
            <a:avLst/>
          </a:prstGeom>
          <a:noFill/>
          <a:ln>
            <a:solidFill>
              <a:srgbClr val="00FFFF"/>
            </a:solidFill>
          </a:ln>
        </p:spPr>
        <p:txBody>
          <a:bodyPr vert="vert270" wrap="none" lIns="72000" rtlCol="0">
            <a:noAutofit/>
          </a:bodyPr>
          <a:lstStyle/>
          <a:p>
            <a:pPr>
              <a:lnSpc>
                <a:spcPct val="85000"/>
              </a:lnSpc>
            </a:pPr>
            <a:r>
              <a:rPr lang="ru-RU" sz="1200" dirty="0" smtClean="0">
                <a:solidFill>
                  <a:srgbClr val="00FFFF"/>
                </a:solidFill>
              </a:rPr>
              <a:t>Противоположные</a:t>
            </a:r>
            <a:br>
              <a:rPr lang="ru-RU" sz="1200" dirty="0" smtClean="0">
                <a:solidFill>
                  <a:srgbClr val="00FFFF"/>
                </a:solidFill>
              </a:rPr>
            </a:br>
            <a:r>
              <a:rPr lang="ru-RU" sz="1200" dirty="0" smtClean="0">
                <a:solidFill>
                  <a:srgbClr val="00FFFF"/>
                </a:solidFill>
              </a:rPr>
              <a:t>понятия</a:t>
            </a:r>
            <a:endParaRPr lang="ru-RU" sz="1200" dirty="0">
              <a:solidFill>
                <a:srgbClr val="00FF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8000" y="1152000"/>
            <a:ext cx="504000" cy="2844000"/>
          </a:xfrm>
          <a:prstGeom prst="rect">
            <a:avLst/>
          </a:prstGeom>
          <a:noFill/>
          <a:ln>
            <a:solidFill>
              <a:srgbClr val="00FFFF"/>
            </a:solidFill>
          </a:ln>
        </p:spPr>
        <p:txBody>
          <a:bodyPr vert="vert270" wrap="none" rtlCol="0">
            <a:noAutofit/>
          </a:bodyPr>
          <a:lstStyle/>
          <a:p>
            <a:pPr>
              <a:lnSpc>
                <a:spcPct val="85000"/>
              </a:lnSpc>
            </a:pPr>
            <a:r>
              <a:rPr lang="ru-RU" sz="1400" dirty="0" smtClean="0">
                <a:solidFill>
                  <a:srgbClr val="00FFFF"/>
                </a:solidFill>
              </a:rPr>
              <a:t>Совместимые</a:t>
            </a:r>
            <a:br>
              <a:rPr lang="ru-RU" sz="1400" dirty="0" smtClean="0">
                <a:solidFill>
                  <a:srgbClr val="00FFFF"/>
                </a:solidFill>
              </a:rPr>
            </a:br>
            <a:r>
              <a:rPr lang="ru-RU" sz="1400" dirty="0" smtClean="0">
                <a:solidFill>
                  <a:srgbClr val="00FFFF"/>
                </a:solidFill>
              </a:rPr>
              <a:t>понятия</a:t>
            </a:r>
            <a:endParaRPr lang="ru-RU" sz="1400" dirty="0">
              <a:solidFill>
                <a:srgbClr val="00FF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8000" y="4068000"/>
            <a:ext cx="504000" cy="2088000"/>
          </a:xfrm>
          <a:prstGeom prst="rect">
            <a:avLst/>
          </a:prstGeom>
          <a:noFill/>
          <a:ln>
            <a:solidFill>
              <a:srgbClr val="00FFFF"/>
            </a:solidFill>
          </a:ln>
        </p:spPr>
        <p:txBody>
          <a:bodyPr vert="vert270" wrap="none" rtlCol="0">
            <a:noAutofit/>
          </a:bodyPr>
          <a:lstStyle/>
          <a:p>
            <a:pPr>
              <a:lnSpc>
                <a:spcPct val="85000"/>
              </a:lnSpc>
            </a:pPr>
            <a:r>
              <a:rPr lang="ru-RU" sz="1400" dirty="0" smtClean="0">
                <a:solidFill>
                  <a:srgbClr val="00FFFF"/>
                </a:solidFill>
              </a:rPr>
              <a:t>Несовместимые</a:t>
            </a:r>
            <a:br>
              <a:rPr lang="ru-RU" sz="1400" dirty="0" smtClean="0">
                <a:solidFill>
                  <a:srgbClr val="00FFFF"/>
                </a:solidFill>
              </a:rPr>
            </a:br>
            <a:r>
              <a:rPr lang="ru-RU" sz="1400" dirty="0" smtClean="0">
                <a:solidFill>
                  <a:srgbClr val="00FFFF"/>
                </a:solidFill>
              </a:rPr>
              <a:t>понятия</a:t>
            </a:r>
            <a:endParaRPr lang="ru-RU" sz="1400" dirty="0">
              <a:solidFill>
                <a:srgbClr val="00FFFF"/>
              </a:solidFill>
            </a:endParaRPr>
          </a:p>
        </p:txBody>
      </p:sp>
      <p:sp>
        <p:nvSpPr>
          <p:cNvPr id="31" name="Oval 6"/>
          <p:cNvSpPr>
            <a:spLocks noChangeAspect="1" noChangeArrowheads="1"/>
          </p:cNvSpPr>
          <p:nvPr/>
        </p:nvSpPr>
        <p:spPr bwMode="auto">
          <a:xfrm>
            <a:off x="1584000" y="3708000"/>
            <a:ext cx="792162" cy="792163"/>
          </a:xfrm>
          <a:prstGeom prst="ellipse">
            <a:avLst/>
          </a:prstGeom>
          <a:solidFill>
            <a:srgbClr val="CCFFCC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r>
              <a:rPr lang="en-US" sz="2400" dirty="0">
                <a:solidFill>
                  <a:srgbClr val="0000CC"/>
                </a:solidFill>
              </a:rPr>
              <a:t>A</a:t>
            </a:r>
          </a:p>
          <a:p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2" name="Oval 6"/>
          <p:cNvSpPr>
            <a:spLocks noChangeAspect="1" noChangeArrowheads="1"/>
          </p:cNvSpPr>
          <p:nvPr/>
        </p:nvSpPr>
        <p:spPr bwMode="auto">
          <a:xfrm>
            <a:off x="1692000" y="4068000"/>
            <a:ext cx="323850" cy="32385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D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33" name="Oval 6"/>
          <p:cNvSpPr>
            <a:spLocks noChangeAspect="1" noChangeArrowheads="1"/>
          </p:cNvSpPr>
          <p:nvPr/>
        </p:nvSpPr>
        <p:spPr bwMode="auto">
          <a:xfrm>
            <a:off x="1944000" y="4068000"/>
            <a:ext cx="323850" cy="323850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pPr>
              <a:defRPr/>
            </a:pPr>
            <a:r>
              <a:rPr lang="en-US" sz="1400" dirty="0" smtClean="0">
                <a:solidFill>
                  <a:srgbClr val="9933FF"/>
                </a:solidFill>
              </a:rPr>
              <a:t>E</a:t>
            </a:r>
            <a:endParaRPr lang="ru-RU" sz="1400" dirty="0">
              <a:solidFill>
                <a:srgbClr val="9933FF"/>
              </a:solidFill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2880000" y="6300000"/>
            <a:ext cx="5400000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0">
            <a:noAutofit/>
          </a:bodyPr>
          <a:lstStyle/>
          <a:p>
            <a:pPr algn="l"/>
            <a:r>
              <a:rPr lang="ru-RU" sz="1600" dirty="0" smtClean="0"/>
              <a:t>красное 			медь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зелёное			железо</a:t>
            </a:r>
            <a:endParaRPr lang="ru-RU" sz="1600" dirty="0"/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2411413" y="1980000"/>
            <a:ext cx="58320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/>
            <a:r>
              <a:rPr lang="ru-RU" sz="1600" dirty="0">
                <a:solidFill>
                  <a:srgbClr val="00FFFF"/>
                </a:solidFill>
              </a:rPr>
              <a:t>Перекрещивающиеся понятия </a:t>
            </a:r>
            <a:r>
              <a:rPr lang="ru-RU" sz="1600" dirty="0" smtClean="0"/>
              <a:t>–</a:t>
            </a:r>
            <a:r>
              <a:rPr lang="ru-RU" sz="1600" dirty="0" smtClean="0">
                <a:solidFill>
                  <a:srgbClr val="00FFFF"/>
                </a:solidFill>
              </a:rPr>
              <a:t> </a:t>
            </a:r>
            <a:r>
              <a:rPr lang="ru-RU" sz="1600" dirty="0" smtClean="0"/>
              <a:t>понятия</a:t>
            </a:r>
            <a:r>
              <a:rPr lang="ru-RU" sz="1600" dirty="0"/>
              <a:t>, </a:t>
            </a:r>
            <a:r>
              <a:rPr lang="ru-RU" sz="1600" dirty="0" smtClean="0"/>
              <a:t>часть объёма каждого из которых составляет часть объёма другого, но не исчерпывает объём последнего.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60363" y="1619250"/>
            <a:ext cx="3959225" cy="115252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Пустое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>–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понятие, объём </a:t>
            </a:r>
            <a:r>
              <a:rPr lang="ru-RU" dirty="0" smtClean="0"/>
              <a:t>которого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не содержит </a:t>
            </a:r>
            <a:r>
              <a:rPr lang="ru-RU" dirty="0">
                <a:solidFill>
                  <a:srgbClr val="00FFFF"/>
                </a:solidFill>
              </a:rPr>
              <a:t>никаких элементов</a:t>
            </a:r>
            <a:r>
              <a:rPr lang="ru-RU" dirty="0"/>
              <a:t>.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824413" y="1619250"/>
            <a:ext cx="3959225" cy="115252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Непустое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>–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понятие, объём которого </a:t>
            </a:r>
            <a:br>
              <a:rPr lang="ru-RU" dirty="0"/>
            </a:br>
            <a:r>
              <a:rPr lang="ru-RU" dirty="0"/>
              <a:t>содержит </a:t>
            </a:r>
            <a:r>
              <a:rPr lang="ru-RU" dirty="0">
                <a:solidFill>
                  <a:srgbClr val="00FFFF"/>
                </a:solidFill>
              </a:rPr>
              <a:t>хотя бы один элемент</a:t>
            </a:r>
            <a:r>
              <a:rPr lang="ru-RU" dirty="0"/>
              <a:t>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4463" y="2844000"/>
            <a:ext cx="439102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ru-RU" dirty="0"/>
              <a:t>Пустые понятия не обозначают </a:t>
            </a:r>
            <a:r>
              <a:rPr lang="ru-RU" dirty="0">
                <a:solidFill>
                  <a:srgbClr val="00FF00"/>
                </a:solidFill>
              </a:rPr>
              <a:t>никаких предметов реального мира</a:t>
            </a:r>
            <a:r>
              <a:rPr lang="ru-RU" dirty="0"/>
              <a:t>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608513" y="2844000"/>
            <a:ext cx="439102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ru-RU" dirty="0"/>
              <a:t>Непустые понятия обозначают </a:t>
            </a:r>
            <a:r>
              <a:rPr lang="ru-RU" dirty="0">
                <a:solidFill>
                  <a:srgbClr val="00FF00"/>
                </a:solidFill>
              </a:rPr>
              <a:t>какие-то предметы реального мира</a:t>
            </a:r>
            <a:r>
              <a:rPr lang="ru-RU" dirty="0"/>
              <a:t>.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>
                <a:solidFill>
                  <a:srgbClr val="FFFF00"/>
                </a:solidFill>
              </a:rPr>
              <a:t>Виды понятий</a:t>
            </a:r>
            <a:r>
              <a:rPr lang="ru-RU" sz="2800" dirty="0">
                <a:solidFill>
                  <a:srgbClr val="FFFF00"/>
                </a:solidFill>
              </a:rPr>
              <a:t/>
            </a:r>
            <a:br>
              <a:rPr lang="ru-RU" sz="2800" dirty="0">
                <a:solidFill>
                  <a:srgbClr val="FFFF00"/>
                </a:solidFill>
              </a:rPr>
            </a:br>
            <a:r>
              <a:rPr lang="ru-RU" sz="2800" dirty="0"/>
              <a:t>Пустые и непустые понятия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216000" y="3528000"/>
            <a:ext cx="4464000" cy="212400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Круглый 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квадрат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Хорда треугольника</a:t>
            </a:r>
            <a:endParaRPr lang="ru-RU" sz="1600" kern="0" dirty="0">
              <a:solidFill>
                <a:schemeClr val="accent3"/>
              </a:solidFill>
              <a:latin typeface="+mn-lt"/>
            </a:endParaRPr>
          </a:p>
          <a:p>
            <a:pPr marL="342900" indent="-3429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Сын 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бездетной </a:t>
            </a: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женщины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Кентавр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Соединённые Штаты Африки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Нынешний король Франции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Студент МГИМО, 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побывавший на Луне</a:t>
            </a:r>
            <a:endParaRPr lang="ru-RU" sz="1600" kern="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4680000" y="3528000"/>
            <a:ext cx="4464000" cy="212400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Прямоугольный 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треугольник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Медиана треугольника</a:t>
            </a:r>
            <a:endParaRPr lang="ru-RU" sz="1600" kern="0" dirty="0">
              <a:solidFill>
                <a:schemeClr val="accent3"/>
              </a:solidFill>
              <a:latin typeface="+mn-lt"/>
            </a:endParaRP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Сын отца профессора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Белый медведь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Соединённые Штаты Америки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Нынешний король Швеции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Студент МГИМО, 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побывавший в Риме</a:t>
            </a:r>
            <a:endParaRPr lang="ru-RU" sz="1600" kern="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20000" y="5759450"/>
            <a:ext cx="7704000" cy="936625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>
              <a:defRPr/>
            </a:pPr>
            <a:r>
              <a:rPr lang="ru-RU" sz="1600" dirty="0"/>
              <a:t>Следует различать пустые понятия, в </a:t>
            </a:r>
            <a:r>
              <a:rPr lang="ru-RU" sz="1600" dirty="0" smtClean="0"/>
              <a:t>содержании которых указываются </a:t>
            </a:r>
            <a:r>
              <a:rPr lang="ru-RU" sz="1600" dirty="0" smtClean="0">
                <a:solidFill>
                  <a:srgbClr val="00FF00"/>
                </a:solidFill>
              </a:rPr>
              <a:t>несовместимые </a:t>
            </a:r>
            <a:r>
              <a:rPr lang="ru-RU" sz="1600" dirty="0" smtClean="0"/>
              <a:t>признаки, </a:t>
            </a:r>
            <a:r>
              <a:rPr lang="ru-RU" sz="1600" dirty="0"/>
              <a:t>и пустые понятия, в </a:t>
            </a:r>
            <a:r>
              <a:rPr lang="ru-RU" sz="1600" dirty="0" smtClean="0"/>
              <a:t>содержании которых указываются </a:t>
            </a:r>
            <a:r>
              <a:rPr lang="ru-RU" sz="1600" dirty="0">
                <a:solidFill>
                  <a:srgbClr val="00FF00"/>
                </a:solidFill>
              </a:rPr>
              <a:t>совместимые</a:t>
            </a:r>
            <a:r>
              <a:rPr lang="ru-RU" sz="1600" dirty="0"/>
              <a:t>, </a:t>
            </a:r>
            <a:r>
              <a:rPr lang="ru-RU" sz="1600" dirty="0" smtClean="0"/>
              <a:t>но реально </a:t>
            </a:r>
            <a:r>
              <a:rPr lang="ru-RU" sz="1600" dirty="0">
                <a:solidFill>
                  <a:srgbClr val="00FFFF"/>
                </a:solidFill>
              </a:rPr>
              <a:t>не совмещённые</a:t>
            </a:r>
            <a:r>
              <a:rPr lang="ru-RU" sz="1600" dirty="0">
                <a:solidFill>
                  <a:srgbClr val="FFFF00"/>
                </a:solidFill>
              </a:rPr>
              <a:t> </a:t>
            </a:r>
            <a:r>
              <a:rPr lang="ru-RU" sz="1600" dirty="0"/>
              <a:t>признаки.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4" presetID="3" presetClass="emph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45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6" presetID="3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47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8" presetID="3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49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0" presetID="3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51" dur="2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6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900"/>
                            </p:stCondLst>
                            <p:childTnLst>
                              <p:par>
                                <p:cTn id="173" presetID="3" presetClass="emph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74" dur="2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3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76" dur="2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78" dur="2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9" grpId="0" build="p"/>
      <p:bldP spid="10" grpId="0" build="p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60363" y="1619250"/>
            <a:ext cx="3959225" cy="115252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Общее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/>
              <a:t>понятие, объём которого </a:t>
            </a:r>
            <a:br>
              <a:rPr lang="ru-RU" dirty="0"/>
            </a:br>
            <a:r>
              <a:rPr lang="ru-RU" dirty="0"/>
              <a:t>содержит </a:t>
            </a:r>
            <a:r>
              <a:rPr lang="ru-RU" dirty="0">
                <a:solidFill>
                  <a:srgbClr val="00FFFF"/>
                </a:solidFill>
              </a:rPr>
              <a:t>несколько элементов</a:t>
            </a:r>
            <a:r>
              <a:rPr lang="ru-RU" dirty="0"/>
              <a:t>.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824413" y="1619250"/>
            <a:ext cx="3959225" cy="115252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Единичное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/>
              <a:t>понятие, объём которого </a:t>
            </a:r>
            <a:br>
              <a:rPr lang="ru-RU" dirty="0"/>
            </a:br>
            <a:r>
              <a:rPr lang="ru-RU" dirty="0"/>
              <a:t>содержит </a:t>
            </a:r>
            <a:r>
              <a:rPr lang="ru-RU" dirty="0">
                <a:solidFill>
                  <a:srgbClr val="00FFFF"/>
                </a:solidFill>
              </a:rPr>
              <a:t>только один элемент</a:t>
            </a:r>
            <a:r>
              <a:rPr lang="ru-RU" dirty="0"/>
              <a:t>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71438" y="2916238"/>
            <a:ext cx="4500562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ru-RU" dirty="0"/>
              <a:t>В общем понятии </a:t>
            </a:r>
            <a:r>
              <a:rPr lang="ru-RU" dirty="0" smtClean="0"/>
              <a:t>отображаются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признаки </a:t>
            </a:r>
            <a:r>
              <a:rPr lang="ru-RU" dirty="0">
                <a:solidFill>
                  <a:srgbClr val="00FF00"/>
                </a:solidFill>
              </a:rPr>
              <a:t>целого класса </a:t>
            </a:r>
            <a:r>
              <a:rPr lang="ru-RU" dirty="0" smtClean="0">
                <a:solidFill>
                  <a:srgbClr val="00FF00"/>
                </a:solidFill>
              </a:rPr>
              <a:t>однородных предметов</a:t>
            </a:r>
            <a:r>
              <a:rPr lang="ru-RU" dirty="0" smtClean="0"/>
              <a:t>, </a:t>
            </a:r>
            <a:r>
              <a:rPr lang="ru-RU" dirty="0"/>
              <a:t>обозначенных </a:t>
            </a:r>
            <a:br>
              <a:rPr lang="ru-RU" dirty="0"/>
            </a:br>
            <a:r>
              <a:rPr lang="ru-RU" dirty="0"/>
              <a:t>одним и тем же именем.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608513" y="2916238"/>
            <a:ext cx="4391025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ru-RU" dirty="0"/>
              <a:t>В единичном </a:t>
            </a:r>
            <a:r>
              <a:rPr lang="ru-RU" dirty="0" smtClean="0"/>
              <a:t>понятии отображаются </a:t>
            </a:r>
            <a:r>
              <a:rPr lang="ru-RU" dirty="0"/>
              <a:t>признаки </a:t>
            </a:r>
            <a:br>
              <a:rPr lang="ru-RU" dirty="0"/>
            </a:br>
            <a:r>
              <a:rPr lang="ru-RU" dirty="0"/>
              <a:t>какого-то </a:t>
            </a:r>
            <a:r>
              <a:rPr lang="ru-RU" dirty="0">
                <a:solidFill>
                  <a:srgbClr val="00FF00"/>
                </a:solidFill>
              </a:rPr>
              <a:t>одного </a:t>
            </a:r>
            <a:br>
              <a:rPr lang="ru-RU" dirty="0">
                <a:solidFill>
                  <a:srgbClr val="00FF00"/>
                </a:solidFill>
              </a:rPr>
            </a:br>
            <a:r>
              <a:rPr lang="ru-RU" dirty="0"/>
              <a:t>(</a:t>
            </a:r>
            <a:r>
              <a:rPr lang="ru-RU" dirty="0">
                <a:solidFill>
                  <a:srgbClr val="00FF00"/>
                </a:solidFill>
              </a:rPr>
              <a:t>единственного</a:t>
            </a:r>
            <a:r>
              <a:rPr lang="ru-RU" dirty="0"/>
              <a:t>)</a:t>
            </a:r>
            <a:r>
              <a:rPr lang="ru-RU" dirty="0">
                <a:solidFill>
                  <a:srgbClr val="00FF00"/>
                </a:solidFill>
              </a:rPr>
              <a:t> предмета.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/>
              <a:t>Виды понятий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Общие и единичные понятия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60000" y="4284663"/>
            <a:ext cx="4040188" cy="151130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Звезда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Столица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Спутник Юпитера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Поэт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Драматург</a:t>
            </a: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4824000" y="4284663"/>
            <a:ext cx="4038600" cy="151130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Полярная звезда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Столица Франции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Спутник Земли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Александр Сергеевич Пушкин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Автор трагедии «Гамлет»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87338" y="5975350"/>
            <a:ext cx="4105275" cy="720725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>
              <a:defRPr/>
            </a:pPr>
            <a:r>
              <a:rPr lang="ru-RU" sz="1600" dirty="0"/>
              <a:t>Общие понятия следует отличать </a:t>
            </a:r>
            <a:br>
              <a:rPr lang="ru-RU" sz="1600" dirty="0"/>
            </a:br>
            <a:r>
              <a:rPr lang="ru-RU" sz="1600" dirty="0"/>
              <a:t>от </a:t>
            </a:r>
            <a:r>
              <a:rPr lang="ru-RU" sz="1600" dirty="0">
                <a:solidFill>
                  <a:srgbClr val="FFFF00"/>
                </a:solidFill>
              </a:rPr>
              <a:t>собирательных</a:t>
            </a:r>
            <a:r>
              <a:rPr lang="ru-RU" sz="1600" dirty="0"/>
              <a:t> понятий.</a:t>
            </a:r>
            <a:endParaRPr lang="ru-RU" sz="1600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751388" y="5975350"/>
            <a:ext cx="4105275" cy="720725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lIns="36000" rIns="36000" anchor="ctr" anchorCtr="1"/>
          <a:lstStyle/>
          <a:p>
            <a:pPr>
              <a:defRPr/>
            </a:pPr>
            <a:r>
              <a:rPr lang="ru-RU" sz="1600" dirty="0"/>
              <a:t>Единичные понятия могут </a:t>
            </a:r>
            <a:br>
              <a:rPr lang="ru-RU" sz="1600" dirty="0"/>
            </a:br>
            <a:r>
              <a:rPr lang="ru-RU" sz="1600" dirty="0"/>
              <a:t>обозначаться именами </a:t>
            </a:r>
            <a:r>
              <a:rPr lang="ru-RU" sz="1600" dirty="0">
                <a:solidFill>
                  <a:srgbClr val="00FFFF"/>
                </a:solidFill>
              </a:rPr>
              <a:t>собственными</a:t>
            </a:r>
            <a:r>
              <a:rPr lang="ru-RU" sz="16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9" grpId="0" build="p"/>
      <p:bldP spid="10" grpId="0" build="p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>
            <a:spLocks noChangeAspect="1" noChangeArrowheads="1"/>
          </p:cNvSpPr>
          <p:nvPr/>
        </p:nvSpPr>
        <p:spPr bwMode="auto">
          <a:xfrm>
            <a:off x="288000" y="1620000"/>
            <a:ext cx="5039999" cy="5040000"/>
          </a:xfrm>
          <a:prstGeom prst="ellipse">
            <a:avLst/>
          </a:prstGeom>
          <a:solidFill>
            <a:schemeClr val="accent1"/>
          </a:solidFill>
          <a:ln w="38100" cmpd="dbl" algn="ctr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endParaRPr lang="en-GB" sz="2800" dirty="0">
              <a:solidFill>
                <a:srgbClr val="0000FF"/>
              </a:solidFill>
            </a:endParaRPr>
          </a:p>
        </p:txBody>
      </p:sp>
      <p:sp>
        <p:nvSpPr>
          <p:cNvPr id="4" name="Овал 3"/>
          <p:cNvSpPr/>
          <p:nvPr/>
        </p:nvSpPr>
        <p:spPr bwMode="auto">
          <a:xfrm>
            <a:off x="2448000" y="2592000"/>
            <a:ext cx="2519363" cy="2519363"/>
          </a:xfrm>
          <a:prstGeom prst="ellipse">
            <a:avLst/>
          </a:prstGeom>
          <a:solidFill>
            <a:srgbClr val="FFFF99"/>
          </a:solidFill>
          <a:ln w="38100" cap="flat" cmpd="dbl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>
              <a:defRPr/>
            </a:pP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en-GB" sz="2000" dirty="0" smtClean="0">
                <a:solidFill>
                  <a:srgbClr val="0000FF"/>
                </a:solidFill>
              </a:rPr>
              <a:t>       </a:t>
            </a:r>
            <a:r>
              <a:rPr lang="ru-RU" sz="2000" dirty="0" smtClean="0">
                <a:solidFill>
                  <a:srgbClr val="0000FF"/>
                </a:solidFill>
              </a:rPr>
              <a:t>Француз</a:t>
            </a:r>
            <a:endParaRPr lang="en-GB" sz="2000" dirty="0">
              <a:solidFill>
                <a:srgbClr val="0000FF"/>
              </a:solidFill>
            </a:endParaRPr>
          </a:p>
        </p:txBody>
      </p:sp>
      <p:sp>
        <p:nvSpPr>
          <p:cNvPr id="5" name="Овал 4"/>
          <p:cNvSpPr>
            <a:spLocks noChangeAspect="1"/>
          </p:cNvSpPr>
          <p:nvPr/>
        </p:nvSpPr>
        <p:spPr bwMode="auto">
          <a:xfrm>
            <a:off x="1548000" y="3780000"/>
            <a:ext cx="2520000" cy="2522789"/>
          </a:xfrm>
          <a:prstGeom prst="ellipse">
            <a:avLst/>
          </a:prstGeom>
          <a:solidFill>
            <a:srgbClr val="FF66FF">
              <a:alpha val="32157"/>
            </a:srgbClr>
          </a:solidFill>
          <a:ln w="38100" cap="flat" cmpd="dbl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anchor="ctr" anchorCtr="1"/>
          <a:lstStyle/>
          <a:p>
            <a:pPr>
              <a:defRPr/>
            </a:pPr>
            <a:endParaRPr lang="en-US" dirty="0" smtClean="0">
              <a:solidFill>
                <a:srgbClr val="0000FF"/>
              </a:solidFill>
            </a:endParaRPr>
          </a:p>
          <a:p>
            <a:pPr>
              <a:defRPr/>
            </a:pPr>
            <a:endParaRPr lang="en-US" dirty="0" smtClean="0">
              <a:solidFill>
                <a:srgbClr val="0000FF"/>
              </a:solidFill>
            </a:endParaRPr>
          </a:p>
          <a:p>
            <a:pPr>
              <a:defRPr/>
            </a:pP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Родившийся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в 1769 году</a:t>
            </a:r>
            <a:endParaRPr lang="en-US" dirty="0" smtClean="0">
              <a:solidFill>
                <a:srgbClr val="0000FF"/>
              </a:solidFill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5436000" y="1512000"/>
            <a:ext cx="3708000" cy="5256000"/>
          </a:xfrm>
          <a:prstGeom prst="rect">
            <a:avLst/>
          </a:prstGeom>
        </p:spPr>
        <p:txBody>
          <a:bodyPr/>
          <a:lstStyle/>
          <a:p>
            <a:pPr marL="252000" indent="-252000" algn="l" eaLnBrk="0" hangingPunct="0">
              <a:lnSpc>
                <a:spcPct val="90000"/>
              </a:lnSpc>
              <a:spcBef>
                <a:spcPts val="3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Следует иметь в виду, что </a:t>
            </a:r>
            <a:br>
              <a:rPr lang="ru-RU" sz="1600" kern="0" dirty="0" smtClean="0">
                <a:solidFill>
                  <a:schemeClr val="accent3"/>
                </a:solidFill>
              </a:rPr>
            </a:br>
            <a:r>
              <a:rPr lang="ru-RU" sz="1600" kern="0" dirty="0" smtClean="0">
                <a:solidFill>
                  <a:srgbClr val="FFFF00"/>
                </a:solidFill>
              </a:rPr>
              <a:t>всякий признак</a:t>
            </a:r>
            <a:r>
              <a:rPr lang="ru-RU" sz="1600" kern="0" dirty="0" smtClean="0"/>
              <a:t>,</a:t>
            </a:r>
            <a:r>
              <a:rPr lang="ru-RU" sz="1600" kern="0" dirty="0" smtClean="0">
                <a:solidFill>
                  <a:schemeClr val="accent3"/>
                </a:solidFill>
              </a:rPr>
              <a:t> мыслимый </a:t>
            </a:r>
            <a:br>
              <a:rPr lang="ru-RU" sz="1600" kern="0" dirty="0" smtClean="0">
                <a:solidFill>
                  <a:schemeClr val="accent3"/>
                </a:solidFill>
              </a:rPr>
            </a:br>
            <a:r>
              <a:rPr lang="ru-RU" sz="1600" kern="0" dirty="0" smtClean="0">
                <a:solidFill>
                  <a:schemeClr val="accent3"/>
                </a:solidFill>
              </a:rPr>
              <a:t>в содержании </a:t>
            </a:r>
            <a:r>
              <a:rPr lang="ru-RU" sz="1600" kern="0" dirty="0" smtClean="0">
                <a:solidFill>
                  <a:srgbClr val="00FF00"/>
                </a:solidFill>
              </a:rPr>
              <a:t>единичного</a:t>
            </a:r>
            <a:r>
              <a:rPr lang="ru-RU" sz="1600" kern="0" dirty="0" smtClean="0">
                <a:solidFill>
                  <a:schemeClr val="accent3"/>
                </a:solidFill>
              </a:rPr>
              <a:t> понятия, сам по себе </a:t>
            </a:r>
            <a:br>
              <a:rPr lang="ru-RU" sz="1600" kern="0" dirty="0" smtClean="0">
                <a:solidFill>
                  <a:schemeClr val="accent3"/>
                </a:solidFill>
              </a:rPr>
            </a:br>
            <a:r>
              <a:rPr lang="ru-RU" sz="1600" kern="0" dirty="0" smtClean="0">
                <a:solidFill>
                  <a:schemeClr val="accent3"/>
                </a:solidFill>
              </a:rPr>
              <a:t>является </a:t>
            </a:r>
            <a:r>
              <a:rPr lang="ru-RU" sz="1600" kern="0" dirty="0" smtClean="0">
                <a:solidFill>
                  <a:srgbClr val="00FFFF"/>
                </a:solidFill>
              </a:rPr>
              <a:t>общим</a:t>
            </a:r>
            <a:r>
              <a:rPr lang="ru-RU" sz="1600" kern="0" dirty="0" smtClean="0"/>
              <a:t>.</a:t>
            </a:r>
          </a:p>
          <a:p>
            <a:pPr marL="252000" indent="-252000" algn="l" eaLnBrk="0" hangingPunct="0">
              <a:lnSpc>
                <a:spcPct val="90000"/>
              </a:lnSpc>
              <a:spcBef>
                <a:spcPts val="3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Добавление в содержание понятия </a:t>
            </a:r>
            <a:r>
              <a:rPr lang="ru-RU" sz="1600" kern="0" dirty="0" smtClean="0">
                <a:solidFill>
                  <a:srgbClr val="00FF00"/>
                </a:solidFill>
              </a:rPr>
              <a:t>дополнительного</a:t>
            </a:r>
            <a:r>
              <a:rPr lang="ru-RU" sz="1600" kern="0" dirty="0" smtClean="0">
                <a:solidFill>
                  <a:schemeClr val="accent3"/>
                </a:solidFill>
              </a:rPr>
              <a:t> признака </a:t>
            </a:r>
            <a:r>
              <a:rPr lang="ru-RU" sz="1600" kern="0" dirty="0" smtClean="0">
                <a:solidFill>
                  <a:srgbClr val="00FFFF"/>
                </a:solidFill>
              </a:rPr>
              <a:t>уменьшает</a:t>
            </a:r>
            <a:r>
              <a:rPr lang="ru-RU" sz="1600" kern="0" dirty="0" smtClean="0">
                <a:solidFill>
                  <a:schemeClr val="accent3"/>
                </a:solidFill>
              </a:rPr>
              <a:t> его объём.</a:t>
            </a:r>
            <a:r>
              <a:rPr lang="en-GB" sz="1600" kern="0" dirty="0" smtClean="0">
                <a:solidFill>
                  <a:schemeClr val="accent3"/>
                </a:solidFill>
                <a:latin typeface="+mn-lt"/>
              </a:rPr>
              <a:t> </a:t>
            </a:r>
          </a:p>
          <a:p>
            <a:pPr marL="252000" indent="-252000" algn="l" eaLnBrk="0" hangingPunct="0">
              <a:lnSpc>
                <a:spcPct val="90000"/>
              </a:lnSpc>
              <a:spcBef>
                <a:spcPts val="3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Добавление </a:t>
            </a:r>
            <a:r>
              <a:rPr lang="ru-RU" sz="1600" kern="0" dirty="0" smtClean="0">
                <a:solidFill>
                  <a:srgbClr val="00FF00"/>
                </a:solidFill>
              </a:rPr>
              <a:t>новых </a:t>
            </a:r>
            <a:r>
              <a:rPr lang="ru-RU" sz="1600" kern="0" dirty="0" smtClean="0">
                <a:solidFill>
                  <a:schemeClr val="accent3"/>
                </a:solidFill>
              </a:rPr>
              <a:t>признаков ведёт к </a:t>
            </a:r>
            <a:r>
              <a:rPr lang="ru-RU" sz="1600" kern="0" dirty="0" smtClean="0">
                <a:solidFill>
                  <a:srgbClr val="00FFFF"/>
                </a:solidFill>
              </a:rPr>
              <a:t>дальнейшему ограничению </a:t>
            </a:r>
            <a:r>
              <a:rPr lang="ru-RU" sz="1600" kern="0" dirty="0" smtClean="0"/>
              <a:t>объёма</a:t>
            </a:r>
            <a:r>
              <a:rPr lang="ru-RU" sz="1600" kern="0" dirty="0" smtClean="0">
                <a:solidFill>
                  <a:schemeClr val="accent3"/>
                </a:solidFill>
              </a:rPr>
              <a:t> предметами, обладающими </a:t>
            </a:r>
            <a:r>
              <a:rPr lang="ru-RU" sz="1600" kern="0" dirty="0" smtClean="0">
                <a:solidFill>
                  <a:srgbClr val="FFFF00"/>
                </a:solidFill>
              </a:rPr>
              <a:t>всей совокупностью</a:t>
            </a:r>
            <a:r>
              <a:rPr lang="ru-RU" sz="1600" kern="0" dirty="0" smtClean="0">
                <a:solidFill>
                  <a:schemeClr val="accent3"/>
                </a:solidFill>
              </a:rPr>
              <a:t> признаков. </a:t>
            </a:r>
            <a:endParaRPr lang="en-GB" sz="1600" kern="0" dirty="0" smtClean="0">
              <a:solidFill>
                <a:schemeClr val="accent3"/>
              </a:solidFill>
              <a:latin typeface="+mn-lt"/>
            </a:endParaRPr>
          </a:p>
          <a:p>
            <a:pPr marL="252000" indent="-252000" algn="l" eaLnBrk="0" hangingPunct="0">
              <a:lnSpc>
                <a:spcPct val="90000"/>
              </a:lnSpc>
              <a:spcBef>
                <a:spcPts val="3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solidFill>
                  <a:srgbClr val="00FF00"/>
                </a:solidFill>
              </a:rPr>
              <a:t>Единичное</a:t>
            </a:r>
            <a:r>
              <a:rPr lang="ru-RU" sz="1600" kern="0" dirty="0" smtClean="0"/>
              <a:t> понятие обозначает предмет, характеризуемый </a:t>
            </a:r>
            <a:r>
              <a:rPr lang="ru-RU" sz="1600" kern="0" dirty="0" smtClean="0">
                <a:solidFill>
                  <a:srgbClr val="FFFF00"/>
                </a:solidFill>
              </a:rPr>
              <a:t>уникальным набором </a:t>
            </a:r>
            <a:r>
              <a:rPr lang="ru-RU" sz="1600" kern="0" dirty="0" smtClean="0"/>
              <a:t>признаков, каждый из которых является </a:t>
            </a:r>
            <a:r>
              <a:rPr lang="ru-RU" sz="1600" kern="0" dirty="0" smtClean="0">
                <a:solidFill>
                  <a:srgbClr val="00FFFF"/>
                </a:solidFill>
              </a:rPr>
              <a:t>общим</a:t>
            </a:r>
            <a:r>
              <a:rPr lang="ru-RU" sz="1600" kern="0" dirty="0" smtClean="0"/>
              <a:t>.</a:t>
            </a:r>
            <a:endParaRPr lang="en-GB" sz="1600" kern="0" dirty="0" smtClean="0">
              <a:latin typeface="+mn-lt"/>
            </a:endParaRPr>
          </a:p>
        </p:txBody>
      </p:sp>
      <p:sp>
        <p:nvSpPr>
          <p:cNvPr id="8" name="Овал 7"/>
          <p:cNvSpPr>
            <a:spLocks noChangeAspect="1"/>
          </p:cNvSpPr>
          <p:nvPr/>
        </p:nvSpPr>
        <p:spPr bwMode="auto">
          <a:xfrm>
            <a:off x="648000" y="2592000"/>
            <a:ext cx="2517214" cy="2520000"/>
          </a:xfrm>
          <a:prstGeom prst="ellipse">
            <a:avLst/>
          </a:prstGeom>
          <a:solidFill>
            <a:srgbClr val="99FF99">
              <a:alpha val="49804"/>
            </a:srgbClr>
          </a:solidFill>
          <a:ln w="38100" cap="flat" cmpd="dbl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t" anchorCtr="0"/>
          <a:lstStyle/>
          <a:p>
            <a:pPr>
              <a:defRPr/>
            </a:pP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Император</a:t>
            </a:r>
            <a:r>
              <a:rPr lang="en-GB" sz="2000" dirty="0" smtClean="0">
                <a:solidFill>
                  <a:srgbClr val="0000FF"/>
                </a:solidFill>
              </a:rPr>
              <a:t>       </a:t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endParaRPr lang="en-GB" sz="2000" dirty="0" smtClean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16000" y="1908000"/>
            <a:ext cx="1584000" cy="4680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Наполеон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/>
              <a:t>Виды понятий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Общие и единичные понятия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7272 " pathEditMode="relative" ptsTypes="AA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animBg="1"/>
      <p:bldP spid="4" grpId="0" uiExpand="1" animBg="1"/>
      <p:bldP spid="4" grpId="1" uiExpand="1" animBg="1"/>
      <p:bldP spid="5" grpId="0" uiExpand="1" animBg="1"/>
      <p:bldP spid="5" grpId="1" uiExpand="1" animBg="1"/>
      <p:bldP spid="6" grpId="0" uiExpand="1" build="p"/>
      <p:bldP spid="8" grpId="0" uiExpand="1" animBg="1"/>
      <p:bldP spid="8" grpId="1" uiExpand="1" animBg="1"/>
      <p:bldP spid="10" grpId="0" uiExpand="1"/>
      <p:bldP spid="1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>
            <a:spLocks noChangeAspect="1" noChangeArrowheads="1"/>
          </p:cNvSpPr>
          <p:nvPr/>
        </p:nvSpPr>
        <p:spPr bwMode="auto">
          <a:xfrm>
            <a:off x="288000" y="1620000"/>
            <a:ext cx="5039999" cy="5040000"/>
          </a:xfrm>
          <a:prstGeom prst="ellipse">
            <a:avLst/>
          </a:prstGeom>
          <a:solidFill>
            <a:schemeClr val="accent1"/>
          </a:solidFill>
          <a:ln w="38100" cmpd="dbl" algn="ctr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endParaRPr lang="en-GB" sz="2800" dirty="0">
              <a:solidFill>
                <a:srgbClr val="0000FF"/>
              </a:solidFill>
            </a:endParaRPr>
          </a:p>
        </p:txBody>
      </p:sp>
      <p:sp>
        <p:nvSpPr>
          <p:cNvPr id="4" name="Овал 3"/>
          <p:cNvSpPr/>
          <p:nvPr/>
        </p:nvSpPr>
        <p:spPr bwMode="auto">
          <a:xfrm>
            <a:off x="2448000" y="2592000"/>
            <a:ext cx="2519363" cy="2519363"/>
          </a:xfrm>
          <a:prstGeom prst="ellipse">
            <a:avLst/>
          </a:prstGeom>
          <a:solidFill>
            <a:srgbClr val="FFFF99"/>
          </a:solidFill>
          <a:ln w="38100" cap="flat" cmpd="dbl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>
              <a:defRPr/>
            </a:pP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en-GB" sz="2000" dirty="0" smtClean="0">
                <a:solidFill>
                  <a:srgbClr val="0000FF"/>
                </a:solidFill>
              </a:rPr>
              <a:t>       </a:t>
            </a:r>
            <a:r>
              <a:rPr lang="ru-RU" sz="2000" dirty="0" smtClean="0">
                <a:solidFill>
                  <a:srgbClr val="0000FF"/>
                </a:solidFill>
              </a:rPr>
              <a:t>Француз</a:t>
            </a:r>
            <a:endParaRPr lang="en-GB" sz="2000" dirty="0">
              <a:solidFill>
                <a:srgbClr val="0000FF"/>
              </a:solidFill>
            </a:endParaRPr>
          </a:p>
        </p:txBody>
      </p:sp>
      <p:sp>
        <p:nvSpPr>
          <p:cNvPr id="5" name="Овал 4"/>
          <p:cNvSpPr>
            <a:spLocks noChangeAspect="1"/>
          </p:cNvSpPr>
          <p:nvPr/>
        </p:nvSpPr>
        <p:spPr bwMode="auto">
          <a:xfrm>
            <a:off x="1548000" y="3780000"/>
            <a:ext cx="2520000" cy="2522789"/>
          </a:xfrm>
          <a:prstGeom prst="ellipse">
            <a:avLst/>
          </a:prstGeom>
          <a:solidFill>
            <a:srgbClr val="FF66FF">
              <a:alpha val="32157"/>
            </a:srgbClr>
          </a:solidFill>
          <a:ln w="38100" cap="flat" cmpd="dbl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anchor="ctr" anchorCtr="1"/>
          <a:lstStyle/>
          <a:p>
            <a:pPr>
              <a:defRPr/>
            </a:pPr>
            <a:endParaRPr lang="en-US" dirty="0" smtClean="0">
              <a:solidFill>
                <a:srgbClr val="0000FF"/>
              </a:solidFill>
            </a:endParaRPr>
          </a:p>
          <a:p>
            <a:pPr>
              <a:defRPr/>
            </a:pPr>
            <a:endParaRPr lang="en-US" dirty="0" smtClean="0">
              <a:solidFill>
                <a:srgbClr val="0000FF"/>
              </a:solidFill>
            </a:endParaRPr>
          </a:p>
          <a:p>
            <a:pPr>
              <a:defRPr/>
            </a:pP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Родившийся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в 1769 году</a:t>
            </a:r>
            <a:endParaRPr lang="en-US" dirty="0" smtClean="0">
              <a:solidFill>
                <a:srgbClr val="0000FF"/>
              </a:solidFill>
            </a:endParaRPr>
          </a:p>
        </p:txBody>
      </p:sp>
      <p:sp>
        <p:nvSpPr>
          <p:cNvPr id="8" name="Овал 7"/>
          <p:cNvSpPr>
            <a:spLocks noChangeAspect="1"/>
          </p:cNvSpPr>
          <p:nvPr/>
        </p:nvSpPr>
        <p:spPr bwMode="auto">
          <a:xfrm>
            <a:off x="648000" y="2592000"/>
            <a:ext cx="2517214" cy="2520000"/>
          </a:xfrm>
          <a:prstGeom prst="ellipse">
            <a:avLst/>
          </a:prstGeom>
          <a:solidFill>
            <a:srgbClr val="99FF99">
              <a:alpha val="49804"/>
            </a:srgbClr>
          </a:solidFill>
          <a:ln w="38100" cap="flat" cmpd="dbl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t" anchorCtr="0"/>
          <a:lstStyle/>
          <a:p>
            <a:pPr>
              <a:defRPr/>
            </a:pP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Император</a:t>
            </a:r>
            <a:r>
              <a:rPr lang="en-GB" sz="2000" dirty="0" smtClean="0">
                <a:solidFill>
                  <a:srgbClr val="0000FF"/>
                </a:solidFill>
              </a:rPr>
              <a:t>       </a:t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endParaRPr lang="en-GB" sz="2000" dirty="0" smtClean="0">
              <a:solidFill>
                <a:srgbClr val="0000FF"/>
              </a:solidFill>
            </a:endParaRPr>
          </a:p>
          <a:p>
            <a:pPr>
              <a:defRPr/>
            </a:pPr>
            <a:endParaRPr lang="en-GB" sz="2000" dirty="0" smtClean="0">
              <a:solidFill>
                <a:srgbClr val="0000FF"/>
              </a:solidFill>
            </a:endParaRPr>
          </a:p>
        </p:txBody>
      </p:sp>
      <p:sp>
        <p:nvSpPr>
          <p:cNvPr id="11" name="Овал 10"/>
          <p:cNvSpPr>
            <a:spLocks noChangeAspect="1"/>
          </p:cNvSpPr>
          <p:nvPr/>
        </p:nvSpPr>
        <p:spPr bwMode="auto">
          <a:xfrm>
            <a:off x="3428992" y="4000504"/>
            <a:ext cx="1438414" cy="1440000"/>
          </a:xfrm>
          <a:prstGeom prst="ellipse">
            <a:avLst/>
          </a:prstGeom>
          <a:solidFill>
            <a:srgbClr val="33CCFF">
              <a:alpha val="49804"/>
            </a:srgbClr>
          </a:solidFill>
          <a:ln w="38100" cap="flat" cmpd="dbl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>
              <a:defRPr/>
            </a:pPr>
            <a:r>
              <a:rPr lang="ru-RU" sz="1600" dirty="0" smtClean="0">
                <a:solidFill>
                  <a:srgbClr val="0000FF"/>
                </a:solidFill>
              </a:rPr>
              <a:t>Умерший</a:t>
            </a:r>
            <a:r>
              <a:rPr lang="en-GB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/>
            </a:r>
            <a:br>
              <a:rPr lang="ru-RU" sz="1600" dirty="0" smtClean="0">
                <a:solidFill>
                  <a:srgbClr val="0000FF"/>
                </a:solidFill>
              </a:rPr>
            </a:br>
            <a:r>
              <a:rPr lang="ru-RU" sz="1600" dirty="0" smtClean="0">
                <a:solidFill>
                  <a:srgbClr val="0000FF"/>
                </a:solidFill>
              </a:rPr>
              <a:t>в </a:t>
            </a:r>
            <a:r>
              <a:rPr lang="en-GB" sz="1600" dirty="0" smtClean="0">
                <a:solidFill>
                  <a:srgbClr val="0000FF"/>
                </a:solidFill>
              </a:rPr>
              <a:t>1829</a:t>
            </a:r>
            <a:r>
              <a:rPr lang="ru-RU" sz="1600" dirty="0" smtClean="0">
                <a:solidFill>
                  <a:srgbClr val="0000FF"/>
                </a:solidFill>
              </a:rPr>
              <a:t> году</a:t>
            </a:r>
            <a:endParaRPr lang="en-GB" sz="1600" dirty="0" smtClean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0800" y="3855600"/>
            <a:ext cx="896400" cy="280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20" dirty="0" smtClean="0">
                <a:solidFill>
                  <a:srgbClr val="FF0000"/>
                </a:solidFill>
              </a:rPr>
              <a:t>Наполеон</a:t>
            </a:r>
            <a:endParaRPr lang="en-GB" sz="1220" dirty="0">
              <a:solidFill>
                <a:srgbClr val="FF0000"/>
              </a:solidFill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/>
              <a:t>Виды понятий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Общие и единичные понятия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3" name="Содержимое 3"/>
          <p:cNvSpPr txBox="1">
            <a:spLocks/>
          </p:cNvSpPr>
          <p:nvPr/>
        </p:nvSpPr>
        <p:spPr>
          <a:xfrm>
            <a:off x="5436000" y="1512000"/>
            <a:ext cx="3708000" cy="5256000"/>
          </a:xfrm>
          <a:prstGeom prst="rect">
            <a:avLst/>
          </a:prstGeom>
        </p:spPr>
        <p:txBody>
          <a:bodyPr/>
          <a:lstStyle/>
          <a:p>
            <a:pPr marL="252000" indent="-252000" algn="l" eaLnBrk="0" hangingPunct="0">
              <a:lnSpc>
                <a:spcPct val="90000"/>
              </a:lnSpc>
              <a:spcBef>
                <a:spcPts val="3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Следует иметь в виду, что </a:t>
            </a:r>
            <a:br>
              <a:rPr lang="ru-RU" sz="1600" kern="0" dirty="0" smtClean="0">
                <a:solidFill>
                  <a:schemeClr val="accent3"/>
                </a:solidFill>
              </a:rPr>
            </a:br>
            <a:r>
              <a:rPr lang="ru-RU" sz="1600" kern="0" dirty="0" smtClean="0">
                <a:solidFill>
                  <a:srgbClr val="FFFF00"/>
                </a:solidFill>
              </a:rPr>
              <a:t>всякий признак</a:t>
            </a:r>
            <a:r>
              <a:rPr lang="ru-RU" sz="1600" kern="0" dirty="0" smtClean="0"/>
              <a:t>,</a:t>
            </a:r>
            <a:r>
              <a:rPr lang="ru-RU" sz="1600" kern="0" dirty="0" smtClean="0">
                <a:solidFill>
                  <a:schemeClr val="accent3"/>
                </a:solidFill>
              </a:rPr>
              <a:t> мыслимый </a:t>
            </a:r>
            <a:br>
              <a:rPr lang="ru-RU" sz="1600" kern="0" dirty="0" smtClean="0">
                <a:solidFill>
                  <a:schemeClr val="accent3"/>
                </a:solidFill>
              </a:rPr>
            </a:br>
            <a:r>
              <a:rPr lang="ru-RU" sz="1600" kern="0" dirty="0" smtClean="0">
                <a:solidFill>
                  <a:schemeClr val="accent3"/>
                </a:solidFill>
              </a:rPr>
              <a:t>в содержании </a:t>
            </a:r>
            <a:r>
              <a:rPr lang="ru-RU" sz="1600" kern="0" dirty="0" smtClean="0">
                <a:solidFill>
                  <a:srgbClr val="00FF00"/>
                </a:solidFill>
              </a:rPr>
              <a:t>единичного</a:t>
            </a:r>
            <a:r>
              <a:rPr lang="ru-RU" sz="1600" kern="0" dirty="0" smtClean="0">
                <a:solidFill>
                  <a:schemeClr val="accent3"/>
                </a:solidFill>
              </a:rPr>
              <a:t> понятия, сам по себе </a:t>
            </a:r>
            <a:br>
              <a:rPr lang="ru-RU" sz="1600" kern="0" dirty="0" smtClean="0">
                <a:solidFill>
                  <a:schemeClr val="accent3"/>
                </a:solidFill>
              </a:rPr>
            </a:br>
            <a:r>
              <a:rPr lang="ru-RU" sz="1600" kern="0" dirty="0" smtClean="0">
                <a:solidFill>
                  <a:schemeClr val="accent3"/>
                </a:solidFill>
              </a:rPr>
              <a:t>является </a:t>
            </a:r>
            <a:r>
              <a:rPr lang="ru-RU" sz="1600" kern="0" dirty="0" smtClean="0">
                <a:solidFill>
                  <a:srgbClr val="00FFFF"/>
                </a:solidFill>
              </a:rPr>
              <a:t>общим</a:t>
            </a:r>
            <a:r>
              <a:rPr lang="ru-RU" sz="1600" kern="0" dirty="0" smtClean="0"/>
              <a:t>.</a:t>
            </a:r>
          </a:p>
          <a:p>
            <a:pPr marL="252000" indent="-252000" algn="l" eaLnBrk="0" hangingPunct="0">
              <a:lnSpc>
                <a:spcPct val="90000"/>
              </a:lnSpc>
              <a:spcBef>
                <a:spcPts val="3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Добавление в содержание понятия </a:t>
            </a:r>
            <a:r>
              <a:rPr lang="ru-RU" sz="1600" kern="0" dirty="0" smtClean="0">
                <a:solidFill>
                  <a:srgbClr val="00FF00"/>
                </a:solidFill>
              </a:rPr>
              <a:t>дополнительного</a:t>
            </a:r>
            <a:r>
              <a:rPr lang="ru-RU" sz="1600" kern="0" dirty="0" smtClean="0">
                <a:solidFill>
                  <a:schemeClr val="accent3"/>
                </a:solidFill>
              </a:rPr>
              <a:t> признака </a:t>
            </a:r>
            <a:r>
              <a:rPr lang="ru-RU" sz="1600" kern="0" dirty="0" smtClean="0">
                <a:solidFill>
                  <a:srgbClr val="00FFFF"/>
                </a:solidFill>
              </a:rPr>
              <a:t>уменьшает</a:t>
            </a:r>
            <a:r>
              <a:rPr lang="ru-RU" sz="1600" kern="0" dirty="0" smtClean="0">
                <a:solidFill>
                  <a:schemeClr val="accent3"/>
                </a:solidFill>
              </a:rPr>
              <a:t> его объём.</a:t>
            </a:r>
            <a:r>
              <a:rPr lang="en-GB" sz="1600" kern="0" dirty="0" smtClean="0">
                <a:solidFill>
                  <a:schemeClr val="accent3"/>
                </a:solidFill>
                <a:latin typeface="+mn-lt"/>
              </a:rPr>
              <a:t> </a:t>
            </a:r>
          </a:p>
          <a:p>
            <a:pPr marL="252000" indent="-252000" algn="l" eaLnBrk="0" hangingPunct="0">
              <a:lnSpc>
                <a:spcPct val="90000"/>
              </a:lnSpc>
              <a:spcBef>
                <a:spcPts val="3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Добавление </a:t>
            </a:r>
            <a:r>
              <a:rPr lang="ru-RU" sz="1600" kern="0" dirty="0" smtClean="0">
                <a:solidFill>
                  <a:srgbClr val="00FF00"/>
                </a:solidFill>
              </a:rPr>
              <a:t>новых </a:t>
            </a:r>
            <a:r>
              <a:rPr lang="ru-RU" sz="1600" kern="0" dirty="0" smtClean="0">
                <a:solidFill>
                  <a:schemeClr val="accent3"/>
                </a:solidFill>
              </a:rPr>
              <a:t>признаков ведёт к </a:t>
            </a:r>
            <a:r>
              <a:rPr lang="ru-RU" sz="1600" kern="0" dirty="0" smtClean="0">
                <a:solidFill>
                  <a:srgbClr val="00FFFF"/>
                </a:solidFill>
              </a:rPr>
              <a:t>дальнейшему ограничению </a:t>
            </a:r>
            <a:r>
              <a:rPr lang="ru-RU" sz="1600" kern="0" dirty="0" smtClean="0"/>
              <a:t>объёма</a:t>
            </a:r>
            <a:r>
              <a:rPr lang="ru-RU" sz="1600" kern="0" dirty="0" smtClean="0">
                <a:solidFill>
                  <a:schemeClr val="accent3"/>
                </a:solidFill>
              </a:rPr>
              <a:t> предметами, обладающими </a:t>
            </a:r>
            <a:r>
              <a:rPr lang="ru-RU" sz="1600" kern="0" dirty="0" smtClean="0">
                <a:solidFill>
                  <a:srgbClr val="FFFF00"/>
                </a:solidFill>
              </a:rPr>
              <a:t>всей совокупностью</a:t>
            </a:r>
            <a:r>
              <a:rPr lang="ru-RU" sz="1600" kern="0" dirty="0" smtClean="0">
                <a:solidFill>
                  <a:schemeClr val="accent3"/>
                </a:solidFill>
              </a:rPr>
              <a:t> признаков. </a:t>
            </a:r>
            <a:endParaRPr lang="en-GB" sz="1600" kern="0" dirty="0" smtClean="0">
              <a:solidFill>
                <a:schemeClr val="accent3"/>
              </a:solidFill>
              <a:latin typeface="+mn-lt"/>
            </a:endParaRPr>
          </a:p>
          <a:p>
            <a:pPr marL="252000" indent="-252000" algn="l" eaLnBrk="0" hangingPunct="0">
              <a:lnSpc>
                <a:spcPct val="90000"/>
              </a:lnSpc>
              <a:spcBef>
                <a:spcPts val="3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>
                <a:solidFill>
                  <a:srgbClr val="00FF00"/>
                </a:solidFill>
              </a:rPr>
              <a:t>Единичное</a:t>
            </a:r>
            <a:r>
              <a:rPr lang="ru-RU" sz="1600" kern="0" dirty="0" smtClean="0"/>
              <a:t> понятие обозначает предмет, характеризуемый </a:t>
            </a:r>
            <a:r>
              <a:rPr lang="ru-RU" sz="1600" kern="0" dirty="0" smtClean="0">
                <a:solidFill>
                  <a:srgbClr val="FFFF00"/>
                </a:solidFill>
              </a:rPr>
              <a:t>уникальным набором </a:t>
            </a:r>
            <a:r>
              <a:rPr lang="ru-RU" sz="1600" kern="0" dirty="0" smtClean="0"/>
              <a:t>признаков, каждый из которых является </a:t>
            </a:r>
            <a:r>
              <a:rPr lang="ru-RU" sz="1600" kern="0" dirty="0" smtClean="0">
                <a:solidFill>
                  <a:srgbClr val="00FFFF"/>
                </a:solidFill>
              </a:rPr>
              <a:t>общим</a:t>
            </a:r>
            <a:r>
              <a:rPr lang="ru-RU" sz="1600" kern="0" dirty="0" smtClean="0"/>
              <a:t>.</a:t>
            </a:r>
            <a:endParaRPr lang="en-GB" sz="1600" kern="0" dirty="0" smtClean="0">
              <a:latin typeface="+mn-lt"/>
            </a:endParaRPr>
          </a:p>
          <a:p>
            <a:pPr marL="252000" indent="-252000" algn="l" eaLnBrk="0" hangingPunct="0">
              <a:lnSpc>
                <a:spcPct val="90000"/>
              </a:lnSpc>
              <a:spcBef>
                <a:spcPts val="3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sz="1600" kern="0" dirty="0" smtClean="0"/>
              <a:t>В содержании </a:t>
            </a:r>
            <a:r>
              <a:rPr lang="ru-RU" sz="1600" kern="0" dirty="0" smtClean="0">
                <a:solidFill>
                  <a:srgbClr val="00FF00"/>
                </a:solidFill>
              </a:rPr>
              <a:t>пустого</a:t>
            </a:r>
            <a:r>
              <a:rPr lang="ru-RU" sz="1600" kern="0" dirty="0" smtClean="0"/>
              <a:t> понятия мыслится совокупность признаков, в реальном мире </a:t>
            </a:r>
            <a:r>
              <a:rPr lang="ru-RU" sz="1600" kern="0" dirty="0" smtClean="0">
                <a:solidFill>
                  <a:srgbClr val="FFFF00"/>
                </a:solidFill>
              </a:rPr>
              <a:t>вместе не встречающихся</a:t>
            </a:r>
            <a:r>
              <a:rPr lang="ru-RU" sz="1600" kern="0" dirty="0" smtClean="0"/>
              <a:t>.</a:t>
            </a:r>
            <a:endParaRPr lang="en-GB" sz="1600" kern="0" dirty="0" smtClean="0"/>
          </a:p>
        </p:txBody>
      </p:sp>
      <p:cxnSp>
        <p:nvCxnSpPr>
          <p:cNvPr id="14" name="Прямая соединительная линия 13"/>
          <p:cNvCxnSpPr>
            <a:cxnSpLocks noChangeShapeType="1"/>
          </p:cNvCxnSpPr>
          <p:nvPr/>
        </p:nvCxnSpPr>
        <p:spPr bwMode="auto">
          <a:xfrm>
            <a:off x="2350800" y="3855600"/>
            <a:ext cx="896400" cy="2808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5" name="Прямая соединительная линия 14"/>
          <p:cNvCxnSpPr>
            <a:cxnSpLocks noChangeShapeType="1"/>
          </p:cNvCxnSpPr>
          <p:nvPr/>
        </p:nvCxnSpPr>
        <p:spPr bwMode="auto">
          <a:xfrm rot="-1980000">
            <a:off x="2350800" y="3855600"/>
            <a:ext cx="896400" cy="2808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1"/>
      <p:bldP spid="1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44463" y="1619250"/>
            <a:ext cx="4319587" cy="165735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Регистрирующее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/>
              <a:t>понятие, объём которого содержит </a:t>
            </a:r>
            <a:br>
              <a:rPr lang="ru-RU" dirty="0"/>
            </a:br>
            <a:r>
              <a:rPr lang="ru-RU" dirty="0">
                <a:solidFill>
                  <a:srgbClr val="00FFFF"/>
                </a:solidFill>
              </a:rPr>
              <a:t>определённое</a:t>
            </a:r>
            <a:r>
              <a:rPr lang="ru-RU" dirty="0"/>
              <a:t>,</a:t>
            </a:r>
            <a:r>
              <a:rPr lang="ru-RU" dirty="0">
                <a:solidFill>
                  <a:srgbClr val="00FFFF"/>
                </a:solidFill>
              </a:rPr>
              <a:t> конечное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/>
              <a:t>(поддающееся подсчёту) </a:t>
            </a:r>
            <a:r>
              <a:rPr lang="ru-RU" dirty="0">
                <a:solidFill>
                  <a:srgbClr val="00FFFF"/>
                </a:solidFill>
              </a:rPr>
              <a:t/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количество элементов</a:t>
            </a:r>
            <a:r>
              <a:rPr lang="ru-RU" dirty="0"/>
              <a:t>.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679950" y="1619250"/>
            <a:ext cx="4319588" cy="165735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Нерегистрирующее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/>
              <a:t>понятие, объём которого содержит </a:t>
            </a:r>
            <a:br>
              <a:rPr lang="ru-RU" dirty="0"/>
            </a:br>
            <a:r>
              <a:rPr lang="ru-RU" dirty="0">
                <a:solidFill>
                  <a:srgbClr val="00FFFF"/>
                </a:solidFill>
              </a:rPr>
              <a:t>неопределённое</a:t>
            </a:r>
            <a:r>
              <a:rPr lang="ru-RU" dirty="0"/>
              <a:t>, </a:t>
            </a:r>
            <a:r>
              <a:rPr lang="ru-RU" dirty="0">
                <a:solidFill>
                  <a:srgbClr val="00FFFF"/>
                </a:solidFill>
              </a:rPr>
              <a:t>бесконечное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/>
              <a:t>(не поддающееся подсчёту) </a:t>
            </a:r>
            <a:r>
              <a:rPr lang="ru-RU" dirty="0">
                <a:solidFill>
                  <a:srgbClr val="00FFFF"/>
                </a:solidFill>
              </a:rPr>
              <a:t/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количество элементов</a:t>
            </a:r>
            <a:r>
              <a:rPr lang="ru-RU" dirty="0"/>
              <a:t>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4463" y="3312000"/>
            <a:ext cx="43910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ru-RU" sz="1600" dirty="0"/>
              <a:t>В содержании регистрирующих </a:t>
            </a:r>
            <a:r>
              <a:rPr lang="ru-RU" sz="1600" dirty="0" smtClean="0"/>
              <a:t>понятий имеются </a:t>
            </a:r>
            <a:r>
              <a:rPr lang="ru-RU" sz="1600" dirty="0"/>
              <a:t>признаки, </a:t>
            </a:r>
            <a:r>
              <a:rPr lang="ru-RU" sz="1600" dirty="0" smtClean="0"/>
              <a:t>фиксирующие </a:t>
            </a:r>
            <a:r>
              <a:rPr lang="ru-RU" sz="1600" dirty="0" smtClean="0">
                <a:solidFill>
                  <a:srgbClr val="00FF00"/>
                </a:solidFill>
              </a:rPr>
              <a:t>пространственные </a:t>
            </a:r>
            <a:r>
              <a:rPr lang="ru-RU" sz="1600" dirty="0"/>
              <a:t>и/или</a:t>
            </a:r>
            <a:r>
              <a:rPr lang="ru-RU" sz="1600" dirty="0">
                <a:solidFill>
                  <a:srgbClr val="00FF00"/>
                </a:solidFill>
              </a:rPr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временные границы объёма</a:t>
            </a:r>
            <a:r>
              <a:rPr lang="ru-RU" sz="1600" dirty="0" smtClean="0"/>
              <a:t> </a:t>
            </a:r>
            <a:r>
              <a:rPr lang="ru-RU" sz="1600" dirty="0"/>
              <a:t>либо указывающие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на </a:t>
            </a:r>
            <a:r>
              <a:rPr lang="ru-RU" sz="1600" dirty="0">
                <a:solidFill>
                  <a:srgbClr val="00FF00"/>
                </a:solidFill>
              </a:rPr>
              <a:t>единичность</a:t>
            </a:r>
            <a:r>
              <a:rPr lang="ru-RU" sz="1600" dirty="0"/>
              <a:t> предмета.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608513" y="3312000"/>
            <a:ext cx="43910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ru-RU" sz="1600" dirty="0"/>
              <a:t>В содержании </a:t>
            </a:r>
            <a:r>
              <a:rPr lang="ru-RU" sz="1600" dirty="0" smtClean="0"/>
              <a:t>нерегистрирующих понятий </a:t>
            </a:r>
            <a:r>
              <a:rPr lang="ru-RU" sz="1600" dirty="0"/>
              <a:t>нет признаков, </a:t>
            </a:r>
            <a:r>
              <a:rPr lang="ru-RU" sz="1600" dirty="0" smtClean="0"/>
              <a:t>фиксирующих </a:t>
            </a:r>
            <a:r>
              <a:rPr lang="ru-RU" sz="1600" dirty="0" smtClean="0">
                <a:solidFill>
                  <a:srgbClr val="00FF00"/>
                </a:solidFill>
              </a:rPr>
              <a:t>пространственные </a:t>
            </a:r>
            <a:r>
              <a:rPr lang="ru-RU" sz="1600" dirty="0"/>
              <a:t>и/или</a:t>
            </a:r>
            <a:r>
              <a:rPr lang="ru-RU" sz="1600" dirty="0">
                <a:solidFill>
                  <a:srgbClr val="00FF00"/>
                </a:solidFill>
              </a:rPr>
              <a:t> </a:t>
            </a:r>
            <a:r>
              <a:rPr lang="ru-RU" sz="1600" dirty="0" smtClean="0">
                <a:solidFill>
                  <a:srgbClr val="00FF00"/>
                </a:solidFill>
              </a:rPr>
              <a:t>временные границы объёма</a:t>
            </a:r>
            <a:r>
              <a:rPr lang="ru-RU" sz="1600" dirty="0" smtClean="0"/>
              <a:t> </a:t>
            </a:r>
            <a:r>
              <a:rPr lang="ru-RU" sz="1600" dirty="0"/>
              <a:t>либо указывающих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на </a:t>
            </a:r>
            <a:r>
              <a:rPr lang="ru-RU" sz="1600" dirty="0">
                <a:solidFill>
                  <a:srgbClr val="00FF00"/>
                </a:solidFill>
              </a:rPr>
              <a:t>единичность</a:t>
            </a:r>
            <a:r>
              <a:rPr lang="ru-RU" sz="1600" dirty="0"/>
              <a:t> предмета.</a:t>
            </a:r>
            <a:endParaRPr lang="ru-RU" sz="1600" dirty="0">
              <a:solidFill>
                <a:srgbClr val="00FFFF"/>
              </a:solidFill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96838" y="274638"/>
            <a:ext cx="8950325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/>
              <a:t>Виды понятий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Регистрирующие и нерегистрирующие понятия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60000" y="4644000"/>
            <a:ext cx="4103688" cy="93600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Французские поэты </a:t>
            </a:r>
            <a:r>
              <a:rPr lang="en-US" sz="1600" kern="0" dirty="0">
                <a:solidFill>
                  <a:schemeClr val="accent3"/>
                </a:solidFill>
                <a:latin typeface="+mn-lt"/>
              </a:rPr>
              <a:t>XVI </a:t>
            </a: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века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Выпускники МГИМО 1972 г.</a:t>
            </a:r>
            <a:endParaRPr lang="en-US" sz="1600" kern="0" dirty="0" smtClean="0">
              <a:solidFill>
                <a:schemeClr val="accent3"/>
              </a:solidFill>
              <a:latin typeface="+mn-lt"/>
            </a:endParaRP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Первый президент США</a:t>
            </a:r>
            <a:endParaRPr lang="ru-RU" sz="1600" kern="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4896000" y="4643999"/>
            <a:ext cx="4038600" cy="93600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Поэты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Выпускники вузов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Первый парень на деревне</a:t>
            </a:r>
            <a:endParaRPr lang="ru-RU" sz="1600" kern="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44463" y="5651500"/>
            <a:ext cx="4319587" cy="1081088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>
              <a:defRPr/>
            </a:pPr>
            <a:r>
              <a:rPr lang="ru-RU" sz="1600" dirty="0"/>
              <a:t>Любое </a:t>
            </a:r>
            <a:r>
              <a:rPr lang="ru-RU" sz="1600" dirty="0">
                <a:solidFill>
                  <a:srgbClr val="FFFF00"/>
                </a:solidFill>
              </a:rPr>
              <a:t>регистрирующее</a:t>
            </a:r>
            <a:r>
              <a:rPr lang="ru-RU" sz="1600" dirty="0"/>
              <a:t> понятие </a:t>
            </a:r>
            <a:br>
              <a:rPr lang="ru-RU" sz="1600" dirty="0"/>
            </a:br>
            <a:r>
              <a:rPr lang="ru-RU" sz="1600" dirty="0"/>
              <a:t>может – посредством логической </a:t>
            </a:r>
            <a:br>
              <a:rPr lang="ru-RU" sz="1600" dirty="0"/>
            </a:br>
            <a:r>
              <a:rPr lang="ru-RU" sz="1600" dirty="0"/>
              <a:t>операции </a:t>
            </a:r>
            <a:r>
              <a:rPr lang="ru-RU" sz="1600" dirty="0">
                <a:solidFill>
                  <a:srgbClr val="00FF00"/>
                </a:solidFill>
              </a:rPr>
              <a:t>ограничения</a:t>
            </a:r>
            <a:r>
              <a:rPr lang="ru-RU" sz="1600" dirty="0"/>
              <a:t> – быть </a:t>
            </a:r>
            <a:br>
              <a:rPr lang="ru-RU" sz="1600" dirty="0"/>
            </a:br>
            <a:r>
              <a:rPr lang="ru-RU" sz="1600" dirty="0"/>
              <a:t>превращено в </a:t>
            </a:r>
            <a:r>
              <a:rPr lang="ru-RU" sz="1600" dirty="0">
                <a:solidFill>
                  <a:srgbClr val="FFFF00"/>
                </a:solidFill>
              </a:rPr>
              <a:t>единичное</a:t>
            </a:r>
            <a:r>
              <a:rPr lang="ru-RU" sz="1600" dirty="0"/>
              <a:t> понятие. </a:t>
            </a:r>
            <a:endParaRPr lang="ru-RU" sz="1600" dirty="0">
              <a:solidFill>
                <a:srgbClr val="00FF00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679950" y="5651500"/>
            <a:ext cx="4319588" cy="1081088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>
              <a:defRPr/>
            </a:pPr>
            <a:r>
              <a:rPr lang="ru-RU" sz="1600" dirty="0">
                <a:solidFill>
                  <a:srgbClr val="FFFF00"/>
                </a:solidFill>
              </a:rPr>
              <a:t>Нерегистрирующее</a:t>
            </a:r>
            <a:r>
              <a:rPr lang="ru-RU" sz="1600" dirty="0"/>
              <a:t> понятие не может </a:t>
            </a:r>
            <a:br>
              <a:rPr lang="ru-RU" sz="1600" dirty="0"/>
            </a:br>
            <a:r>
              <a:rPr lang="ru-RU" sz="1600" dirty="0"/>
              <a:t>быть превращено в </a:t>
            </a:r>
            <a:r>
              <a:rPr lang="ru-RU" sz="1600" dirty="0">
                <a:solidFill>
                  <a:srgbClr val="FFFF00"/>
                </a:solidFill>
              </a:rPr>
              <a:t>единичное</a:t>
            </a:r>
            <a:r>
              <a:rPr lang="ru-RU" sz="1600" dirty="0"/>
              <a:t> понятие, </a:t>
            </a:r>
            <a:br>
              <a:rPr lang="ru-RU" sz="1600" dirty="0"/>
            </a:br>
            <a:r>
              <a:rPr lang="ru-RU" sz="1600" dirty="0"/>
              <a:t>не будучи </a:t>
            </a:r>
            <a:r>
              <a:rPr lang="ru-RU" sz="1600" dirty="0">
                <a:solidFill>
                  <a:srgbClr val="00FF00"/>
                </a:solidFill>
              </a:rPr>
              <a:t>предварительно </a:t>
            </a:r>
            <a:r>
              <a:rPr lang="ru-RU" sz="1600" dirty="0" smtClean="0">
                <a:solidFill>
                  <a:srgbClr val="00FF00"/>
                </a:solidFill>
              </a:rPr>
              <a:t>превращено </a:t>
            </a:r>
            <a:r>
              <a:rPr lang="ru-RU" sz="1600" dirty="0">
                <a:solidFill>
                  <a:srgbClr val="00FF00"/>
                </a:solidFill>
              </a:rPr>
              <a:t/>
            </a:r>
            <a:br>
              <a:rPr lang="ru-RU" sz="1600" dirty="0">
                <a:solidFill>
                  <a:srgbClr val="00FF00"/>
                </a:solidFill>
              </a:rPr>
            </a:br>
            <a:r>
              <a:rPr lang="ru-RU" sz="1600" dirty="0"/>
              <a:t>в понятие </a:t>
            </a:r>
            <a:r>
              <a:rPr lang="ru-RU" sz="1600" dirty="0">
                <a:solidFill>
                  <a:srgbClr val="FFFF00"/>
                </a:solidFill>
              </a:rPr>
              <a:t>регистрирующее</a:t>
            </a:r>
            <a:r>
              <a:rPr lang="ru-RU" sz="1600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9" grpId="0" build="p"/>
      <p:bldP spid="10" grpId="0" build="p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>
            <a:spLocks noChangeAspect="1" noChangeArrowheads="1"/>
          </p:cNvSpPr>
          <p:nvPr/>
        </p:nvSpPr>
        <p:spPr bwMode="auto">
          <a:xfrm>
            <a:off x="288000" y="1620000"/>
            <a:ext cx="5039999" cy="5040000"/>
          </a:xfrm>
          <a:prstGeom prst="ellipse">
            <a:avLst/>
          </a:prstGeom>
          <a:solidFill>
            <a:schemeClr val="accent1"/>
          </a:solidFill>
          <a:ln w="38100" cmpd="dbl" algn="ctr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endParaRPr lang="en-GB" sz="2800" dirty="0">
              <a:solidFill>
                <a:srgbClr val="0000FF"/>
              </a:solidFill>
            </a:endParaRPr>
          </a:p>
        </p:txBody>
      </p:sp>
      <p:sp>
        <p:nvSpPr>
          <p:cNvPr id="4" name="Овал 3"/>
          <p:cNvSpPr/>
          <p:nvPr/>
        </p:nvSpPr>
        <p:spPr bwMode="auto">
          <a:xfrm>
            <a:off x="2448000" y="2592000"/>
            <a:ext cx="2519363" cy="2519363"/>
          </a:xfrm>
          <a:prstGeom prst="ellipse">
            <a:avLst/>
          </a:prstGeom>
          <a:solidFill>
            <a:srgbClr val="FFFF99"/>
          </a:solidFill>
          <a:ln w="38100" cap="flat" cmpd="dbl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>
              <a:defRPr/>
            </a:pP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en-GB" sz="2000" dirty="0" smtClean="0">
                <a:solidFill>
                  <a:srgbClr val="0000FF"/>
                </a:solidFill>
              </a:rPr>
              <a:t>       </a:t>
            </a:r>
            <a:r>
              <a:rPr lang="ru-RU" sz="2000" dirty="0" smtClean="0">
                <a:solidFill>
                  <a:srgbClr val="0000FF"/>
                </a:solidFill>
              </a:rPr>
              <a:t>Француз</a:t>
            </a:r>
            <a:endParaRPr lang="en-GB" sz="2000" dirty="0">
              <a:solidFill>
                <a:srgbClr val="0000FF"/>
              </a:solidFill>
            </a:endParaRPr>
          </a:p>
        </p:txBody>
      </p:sp>
      <p:sp>
        <p:nvSpPr>
          <p:cNvPr id="5" name="Овал 4"/>
          <p:cNvSpPr>
            <a:spLocks noChangeAspect="1"/>
          </p:cNvSpPr>
          <p:nvPr/>
        </p:nvSpPr>
        <p:spPr bwMode="auto">
          <a:xfrm>
            <a:off x="1548000" y="3780000"/>
            <a:ext cx="2520000" cy="2522789"/>
          </a:xfrm>
          <a:prstGeom prst="ellipse">
            <a:avLst/>
          </a:prstGeom>
          <a:solidFill>
            <a:srgbClr val="FF66FF">
              <a:alpha val="32157"/>
            </a:srgbClr>
          </a:solidFill>
          <a:ln w="38100" cap="flat" cmpd="dbl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anchor="ctr" anchorCtr="1"/>
          <a:lstStyle/>
          <a:p>
            <a:pPr>
              <a:defRPr/>
            </a:pPr>
            <a:endParaRPr lang="en-US" dirty="0" smtClean="0">
              <a:solidFill>
                <a:srgbClr val="0000FF"/>
              </a:solidFill>
            </a:endParaRPr>
          </a:p>
          <a:p>
            <a:pPr>
              <a:defRPr/>
            </a:pPr>
            <a:endParaRPr lang="en-US" dirty="0" smtClean="0">
              <a:solidFill>
                <a:srgbClr val="0000FF"/>
              </a:solidFill>
            </a:endParaRPr>
          </a:p>
          <a:p>
            <a:pPr>
              <a:defRPr/>
            </a:pP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Правивший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в </a:t>
            </a:r>
            <a:r>
              <a:rPr lang="en-US" dirty="0" smtClean="0">
                <a:solidFill>
                  <a:srgbClr val="0000FF"/>
                </a:solidFill>
              </a:rPr>
              <a:t>XIX </a:t>
            </a:r>
            <a:r>
              <a:rPr lang="ru-RU" dirty="0" smtClean="0">
                <a:solidFill>
                  <a:srgbClr val="0000FF"/>
                </a:solidFill>
              </a:rPr>
              <a:t>веке</a:t>
            </a:r>
            <a:endParaRPr lang="en-US" dirty="0" smtClean="0">
              <a:solidFill>
                <a:srgbClr val="0000FF"/>
              </a:solidFill>
            </a:endParaRPr>
          </a:p>
        </p:txBody>
      </p:sp>
      <p:sp>
        <p:nvSpPr>
          <p:cNvPr id="8" name="Овал 7"/>
          <p:cNvSpPr>
            <a:spLocks noChangeAspect="1"/>
          </p:cNvSpPr>
          <p:nvPr/>
        </p:nvSpPr>
        <p:spPr bwMode="auto">
          <a:xfrm>
            <a:off x="648000" y="2592000"/>
            <a:ext cx="2517214" cy="2520000"/>
          </a:xfrm>
          <a:prstGeom prst="ellipse">
            <a:avLst/>
          </a:prstGeom>
          <a:solidFill>
            <a:srgbClr val="99FF99">
              <a:alpha val="49804"/>
            </a:srgbClr>
          </a:solidFill>
          <a:ln w="38100" cap="flat" cmpd="dbl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t" anchorCtr="0"/>
          <a:lstStyle/>
          <a:p>
            <a:pPr>
              <a:defRPr/>
            </a:pP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Император</a:t>
            </a:r>
            <a:r>
              <a:rPr lang="en-GB" sz="2000" dirty="0" smtClean="0">
                <a:solidFill>
                  <a:srgbClr val="0000FF"/>
                </a:solidFill>
              </a:rPr>
              <a:t>       </a:t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endParaRPr lang="en-GB" sz="2000" dirty="0" smtClean="0">
              <a:solidFill>
                <a:srgbClr val="0000FF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96838" y="274638"/>
            <a:ext cx="8950325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/>
              <a:t>Виды понятий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Регистрирующие и нерегистрирующие понятия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3" name="Содержимое 3"/>
          <p:cNvSpPr txBox="1">
            <a:spLocks/>
          </p:cNvSpPr>
          <p:nvPr/>
        </p:nvSpPr>
        <p:spPr>
          <a:xfrm>
            <a:off x="5436000" y="1620000"/>
            <a:ext cx="3708000" cy="5256000"/>
          </a:xfrm>
          <a:prstGeom prst="rect">
            <a:avLst/>
          </a:prstGeom>
        </p:spPr>
        <p:txBody>
          <a:bodyPr/>
          <a:lstStyle/>
          <a:p>
            <a:pPr marL="252000" indent="-252000" algn="l" eaLnBrk="0" hangingPunct="0">
              <a:spcBef>
                <a:spcPts val="3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«Император – </a:t>
            </a:r>
            <a:r>
              <a:rPr lang="ru-RU" sz="1600" kern="0" dirty="0" smtClean="0">
                <a:solidFill>
                  <a:srgbClr val="FFFF00"/>
                </a:solidFill>
              </a:rPr>
              <a:t>общее</a:t>
            </a:r>
            <a:r>
              <a:rPr lang="ru-RU" sz="1600" kern="0" dirty="0" smtClean="0">
                <a:solidFill>
                  <a:schemeClr val="accent3"/>
                </a:solidFill>
              </a:rPr>
              <a:t> </a:t>
            </a:r>
            <a:r>
              <a:rPr lang="ru-RU" sz="1600" kern="0" dirty="0" smtClean="0">
                <a:solidFill>
                  <a:srgbClr val="FFFF00"/>
                </a:solidFill>
              </a:rPr>
              <a:t>нерегистрирующее</a:t>
            </a:r>
            <a:r>
              <a:rPr lang="ru-RU" sz="1600" kern="0" dirty="0" smtClean="0">
                <a:solidFill>
                  <a:schemeClr val="accent3"/>
                </a:solidFill>
              </a:rPr>
              <a:t> понятие: </a:t>
            </a:r>
          </a:p>
          <a:p>
            <a:pPr marL="540000" lvl="1" indent="-252000" algn="l" eaLnBrk="0" hangingPunct="0">
              <a:spcBef>
                <a:spcPts val="300"/>
              </a:spcBef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общее</a:t>
            </a:r>
            <a:r>
              <a:rPr lang="ru-RU" sz="1600" kern="0" dirty="0" smtClean="0"/>
              <a:t>, </a:t>
            </a:r>
            <a:r>
              <a:rPr lang="ru-RU" sz="1600" kern="0" dirty="0" smtClean="0">
                <a:solidFill>
                  <a:schemeClr val="accent3"/>
                </a:solidFill>
              </a:rPr>
              <a:t>потому что в истории человечества были сотни носителей этого титула;</a:t>
            </a:r>
          </a:p>
          <a:p>
            <a:pPr marL="540000" lvl="1" indent="-252000" algn="l" eaLnBrk="0" hangingPunct="0">
              <a:spcBef>
                <a:spcPts val="300"/>
              </a:spcBef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ru-RU" sz="1600" kern="0" dirty="0" smtClean="0">
                <a:solidFill>
                  <a:srgbClr val="FFFF00"/>
                </a:solidFill>
              </a:rPr>
              <a:t>нерегистрирующее</a:t>
            </a:r>
            <a:r>
              <a:rPr lang="ru-RU" sz="1600" kern="0" dirty="0" smtClean="0"/>
              <a:t>, </a:t>
            </a:r>
            <a:r>
              <a:rPr lang="ru-RU" sz="1600" kern="0" dirty="0" smtClean="0">
                <a:solidFill>
                  <a:schemeClr val="accent3"/>
                </a:solidFill>
              </a:rPr>
              <a:t>потому что список не закрыт </a:t>
            </a:r>
            <a:br>
              <a:rPr lang="ru-RU" sz="1600" kern="0" dirty="0" smtClean="0">
                <a:solidFill>
                  <a:schemeClr val="accent3"/>
                </a:solidFill>
              </a:rPr>
            </a:br>
            <a:r>
              <a:rPr lang="ru-RU" sz="1600" kern="0" dirty="0" smtClean="0">
                <a:solidFill>
                  <a:schemeClr val="accent3"/>
                </a:solidFill>
              </a:rPr>
              <a:t>и в будущем могут появиться новые носители.</a:t>
            </a:r>
          </a:p>
          <a:p>
            <a:pPr marL="252000" indent="-252000" algn="l" eaLnBrk="0" hangingPunct="0">
              <a:spcBef>
                <a:spcPts val="300"/>
              </a:spcBef>
              <a:buFontTx/>
              <a:buChar char="•"/>
              <a:defRPr/>
            </a:pPr>
            <a:r>
              <a:rPr lang="ru-RU" sz="1600" dirty="0" smtClean="0"/>
              <a:t>Путём добавления</a:t>
            </a:r>
            <a:r>
              <a:rPr lang="en-US" sz="1600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признаков, фиксирующих </a:t>
            </a:r>
            <a:r>
              <a:rPr lang="ru-RU" sz="1600" dirty="0" smtClean="0">
                <a:solidFill>
                  <a:srgbClr val="00FF00"/>
                </a:solidFill>
              </a:rPr>
              <a:t>пространственные </a:t>
            </a:r>
            <a:r>
              <a:rPr lang="ru-RU" sz="1600" dirty="0" smtClean="0"/>
              <a:t>и/или</a:t>
            </a:r>
            <a:r>
              <a:rPr lang="ru-RU" sz="1600" dirty="0" smtClean="0">
                <a:solidFill>
                  <a:srgbClr val="00FF00"/>
                </a:solidFill>
              </a:rPr>
              <a:t> временные границы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объёма </a:t>
            </a:r>
            <a:r>
              <a:rPr lang="ru-RU" sz="1600" dirty="0" smtClean="0"/>
              <a:t>исходного понятия («император»), получаем </a:t>
            </a:r>
            <a:r>
              <a:rPr lang="ru-RU" sz="1600" dirty="0" smtClean="0">
                <a:solidFill>
                  <a:srgbClr val="FFFF00"/>
                </a:solidFill>
              </a:rPr>
              <a:t>регистрирующее</a:t>
            </a:r>
            <a:r>
              <a:rPr lang="ru-RU" sz="1600" dirty="0" smtClean="0"/>
              <a:t> понятие.</a:t>
            </a:r>
          </a:p>
          <a:p>
            <a:pPr marL="252000" indent="-252000" algn="l" eaLnBrk="0" hangingPunct="0">
              <a:spcBef>
                <a:spcPts val="300"/>
              </a:spcBef>
              <a:buFontTx/>
              <a:buChar char="•"/>
              <a:defRPr/>
            </a:pPr>
            <a:r>
              <a:rPr lang="ru-RU" sz="1600" dirty="0" smtClean="0"/>
              <a:t>Если при этом набор признаков окажется </a:t>
            </a:r>
            <a:r>
              <a:rPr lang="ru-RU" sz="1600" dirty="0" smtClean="0">
                <a:solidFill>
                  <a:srgbClr val="00FF00"/>
                </a:solidFill>
              </a:rPr>
              <a:t>уникальным</a:t>
            </a:r>
            <a:r>
              <a:rPr lang="ru-RU" sz="1600" dirty="0" smtClean="0"/>
              <a:t>, получим </a:t>
            </a:r>
            <a:r>
              <a:rPr lang="ru-RU" sz="1600" dirty="0" smtClean="0">
                <a:solidFill>
                  <a:srgbClr val="FFFF00"/>
                </a:solidFill>
              </a:rPr>
              <a:t>единичное</a:t>
            </a:r>
            <a:r>
              <a:rPr lang="ru-RU" sz="1600" dirty="0" smtClean="0"/>
              <a:t> понятие.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1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>
            <a:spLocks noChangeAspect="1" noChangeArrowheads="1"/>
          </p:cNvSpPr>
          <p:nvPr/>
        </p:nvSpPr>
        <p:spPr bwMode="auto">
          <a:xfrm>
            <a:off x="288000" y="1620000"/>
            <a:ext cx="5039999" cy="5040000"/>
          </a:xfrm>
          <a:prstGeom prst="ellipse">
            <a:avLst/>
          </a:prstGeom>
          <a:solidFill>
            <a:schemeClr val="accent1"/>
          </a:solidFill>
          <a:ln w="38100" cmpd="dbl" algn="ctr">
            <a:solidFill>
              <a:schemeClr val="bg1"/>
            </a:solidFill>
            <a:round/>
            <a:headEnd/>
            <a:tailEnd/>
          </a:ln>
        </p:spPr>
        <p:txBody>
          <a:bodyPr wrap="none" anchor="ctr" anchorCtr="1"/>
          <a:lstStyle/>
          <a:p>
            <a:endParaRPr lang="en-GB" sz="2800" dirty="0">
              <a:solidFill>
                <a:srgbClr val="0000FF"/>
              </a:solidFill>
            </a:endParaRPr>
          </a:p>
        </p:txBody>
      </p:sp>
      <p:sp>
        <p:nvSpPr>
          <p:cNvPr id="4" name="Овал 3"/>
          <p:cNvSpPr/>
          <p:nvPr/>
        </p:nvSpPr>
        <p:spPr bwMode="auto">
          <a:xfrm>
            <a:off x="2448000" y="2592000"/>
            <a:ext cx="2519363" cy="2519363"/>
          </a:xfrm>
          <a:prstGeom prst="ellipse">
            <a:avLst/>
          </a:prstGeom>
          <a:solidFill>
            <a:srgbClr val="FFFF99"/>
          </a:solidFill>
          <a:ln w="38100" cap="flat" cmpd="dbl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>
              <a:defRPr/>
            </a:pP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en-GB" sz="2000" dirty="0" smtClean="0">
                <a:solidFill>
                  <a:srgbClr val="0000FF"/>
                </a:solidFill>
              </a:rPr>
              <a:t>       </a:t>
            </a:r>
            <a:r>
              <a:rPr lang="ru-RU" sz="2000" dirty="0" smtClean="0">
                <a:solidFill>
                  <a:srgbClr val="0000FF"/>
                </a:solidFill>
              </a:rPr>
              <a:t>Француз</a:t>
            </a:r>
            <a:endParaRPr lang="en-GB" sz="2000" dirty="0">
              <a:solidFill>
                <a:srgbClr val="0000FF"/>
              </a:solidFill>
            </a:endParaRPr>
          </a:p>
        </p:txBody>
      </p:sp>
      <p:sp>
        <p:nvSpPr>
          <p:cNvPr id="5" name="Овал 4"/>
          <p:cNvSpPr>
            <a:spLocks noChangeAspect="1"/>
          </p:cNvSpPr>
          <p:nvPr/>
        </p:nvSpPr>
        <p:spPr bwMode="auto">
          <a:xfrm>
            <a:off x="1548000" y="3780000"/>
            <a:ext cx="2520000" cy="2522789"/>
          </a:xfrm>
          <a:prstGeom prst="ellipse">
            <a:avLst/>
          </a:prstGeom>
          <a:solidFill>
            <a:srgbClr val="FF66FF">
              <a:alpha val="32157"/>
            </a:srgbClr>
          </a:solidFill>
          <a:ln w="38100" cap="flat" cmpd="dbl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anchor="ctr" anchorCtr="1"/>
          <a:lstStyle/>
          <a:p>
            <a:pPr>
              <a:defRPr/>
            </a:pPr>
            <a:endParaRPr lang="en-US" dirty="0" smtClean="0">
              <a:solidFill>
                <a:srgbClr val="0000FF"/>
              </a:solidFill>
            </a:endParaRPr>
          </a:p>
          <a:p>
            <a:pPr>
              <a:defRPr/>
            </a:pPr>
            <a:endParaRPr lang="en-US" dirty="0" smtClean="0">
              <a:solidFill>
                <a:srgbClr val="0000FF"/>
              </a:solidFill>
            </a:endParaRPr>
          </a:p>
          <a:p>
            <a:pPr>
              <a:defRPr/>
            </a:pP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Родившийся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в 1769 году</a:t>
            </a:r>
            <a:endParaRPr lang="en-US" dirty="0" smtClean="0">
              <a:solidFill>
                <a:srgbClr val="0000FF"/>
              </a:solidFill>
            </a:endParaRPr>
          </a:p>
        </p:txBody>
      </p:sp>
      <p:sp>
        <p:nvSpPr>
          <p:cNvPr id="8" name="Овал 7"/>
          <p:cNvSpPr>
            <a:spLocks noChangeAspect="1"/>
          </p:cNvSpPr>
          <p:nvPr/>
        </p:nvSpPr>
        <p:spPr bwMode="auto">
          <a:xfrm>
            <a:off x="648000" y="2592000"/>
            <a:ext cx="2517214" cy="2520000"/>
          </a:xfrm>
          <a:prstGeom prst="ellipse">
            <a:avLst/>
          </a:prstGeom>
          <a:solidFill>
            <a:srgbClr val="99FF99">
              <a:alpha val="49804"/>
            </a:srgbClr>
          </a:solidFill>
          <a:ln w="38100" cap="flat" cmpd="dbl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t" anchorCtr="0"/>
          <a:lstStyle/>
          <a:p>
            <a:pPr>
              <a:defRPr/>
            </a:pP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ru-RU" sz="2000" dirty="0" smtClean="0">
                <a:solidFill>
                  <a:srgbClr val="0000FF"/>
                </a:solidFill>
              </a:rPr>
              <a:t>Император</a:t>
            </a:r>
            <a:r>
              <a:rPr lang="en-GB" sz="2000" dirty="0" smtClean="0">
                <a:solidFill>
                  <a:srgbClr val="0000FF"/>
                </a:solidFill>
              </a:rPr>
              <a:t>       </a:t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r>
              <a:rPr lang="en-GB" sz="2000" dirty="0" smtClean="0">
                <a:solidFill>
                  <a:srgbClr val="0000FF"/>
                </a:solidFill>
              </a:rPr>
              <a:t/>
            </a:r>
            <a:br>
              <a:rPr lang="en-GB" sz="2000" dirty="0" smtClean="0">
                <a:solidFill>
                  <a:srgbClr val="0000FF"/>
                </a:solidFill>
              </a:rPr>
            </a:br>
            <a:endParaRPr lang="en-GB" sz="2000" dirty="0" smtClean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16000" y="1908000"/>
            <a:ext cx="1584000" cy="4680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Наполеон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96838" y="274638"/>
            <a:ext cx="8950325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/>
              <a:t>Виды понятий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Регистрирующие и нерегистрирующие понятия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3" name="Содержимое 3"/>
          <p:cNvSpPr txBox="1">
            <a:spLocks/>
          </p:cNvSpPr>
          <p:nvPr/>
        </p:nvSpPr>
        <p:spPr>
          <a:xfrm>
            <a:off x="5436000" y="1620000"/>
            <a:ext cx="3708000" cy="5256000"/>
          </a:xfrm>
          <a:prstGeom prst="rect">
            <a:avLst/>
          </a:prstGeom>
        </p:spPr>
        <p:txBody>
          <a:bodyPr/>
          <a:lstStyle/>
          <a:p>
            <a:pPr marL="252000" indent="-252000" algn="l" eaLnBrk="0" hangingPunct="0">
              <a:spcBef>
                <a:spcPts val="3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chemeClr val="accent3"/>
                </a:solidFill>
              </a:rPr>
              <a:t>«Император – </a:t>
            </a:r>
            <a:r>
              <a:rPr lang="ru-RU" sz="1600" kern="0" dirty="0" smtClean="0">
                <a:solidFill>
                  <a:srgbClr val="FFFF00"/>
                </a:solidFill>
              </a:rPr>
              <a:t>общее</a:t>
            </a:r>
            <a:r>
              <a:rPr lang="ru-RU" sz="1600" kern="0" dirty="0" smtClean="0">
                <a:solidFill>
                  <a:schemeClr val="accent3"/>
                </a:solidFill>
              </a:rPr>
              <a:t> </a:t>
            </a:r>
            <a:r>
              <a:rPr lang="ru-RU" sz="1600" kern="0" dirty="0" smtClean="0">
                <a:solidFill>
                  <a:srgbClr val="FFFF00"/>
                </a:solidFill>
              </a:rPr>
              <a:t>нерегистрирующее</a:t>
            </a:r>
            <a:r>
              <a:rPr lang="ru-RU" sz="1600" kern="0" dirty="0" smtClean="0">
                <a:solidFill>
                  <a:schemeClr val="accent3"/>
                </a:solidFill>
              </a:rPr>
              <a:t> понятие: </a:t>
            </a:r>
          </a:p>
          <a:p>
            <a:pPr marL="540000" lvl="1" indent="-252000" algn="l" eaLnBrk="0" hangingPunct="0">
              <a:spcBef>
                <a:spcPts val="300"/>
              </a:spcBef>
              <a:buClr>
                <a:srgbClr val="FFFFFF"/>
              </a:buClr>
              <a:buFont typeface="Courier New" pitchFamily="49" charset="0"/>
              <a:buChar char="o"/>
              <a:defRPr/>
            </a:pPr>
            <a:r>
              <a:rPr lang="ru-RU" sz="1600" kern="0" dirty="0">
                <a:solidFill>
                  <a:srgbClr val="FFFF00"/>
                </a:solidFill>
              </a:rPr>
              <a:t>общее</a:t>
            </a:r>
            <a:r>
              <a:rPr lang="ru-RU" sz="1600" kern="0" dirty="0">
                <a:solidFill>
                  <a:srgbClr val="FFFFFF"/>
                </a:solidFill>
              </a:rPr>
              <a:t>, потому что в истории человечества были сотни носителей этого титула;</a:t>
            </a:r>
          </a:p>
          <a:p>
            <a:pPr marL="540000" lvl="1" indent="-252000" algn="l" eaLnBrk="0" hangingPunct="0">
              <a:spcBef>
                <a:spcPts val="300"/>
              </a:spcBef>
              <a:buClr>
                <a:srgbClr val="FFFFFF"/>
              </a:buClr>
              <a:buFont typeface="Courier New" pitchFamily="49" charset="0"/>
              <a:buChar char="o"/>
              <a:defRPr/>
            </a:pPr>
            <a:r>
              <a:rPr lang="ru-RU" sz="1600" kern="0" dirty="0">
                <a:solidFill>
                  <a:srgbClr val="FFFF00"/>
                </a:solidFill>
              </a:rPr>
              <a:t>нерегистрирующее</a:t>
            </a:r>
            <a:r>
              <a:rPr lang="ru-RU" sz="1600" kern="0" dirty="0">
                <a:solidFill>
                  <a:srgbClr val="FFFFFF"/>
                </a:solidFill>
              </a:rPr>
              <a:t>, потому что список не закрыт </a:t>
            </a:r>
            <a:br>
              <a:rPr lang="ru-RU" sz="1600" kern="0" dirty="0">
                <a:solidFill>
                  <a:srgbClr val="FFFFFF"/>
                </a:solidFill>
              </a:rPr>
            </a:br>
            <a:r>
              <a:rPr lang="ru-RU" sz="1600" kern="0" dirty="0">
                <a:solidFill>
                  <a:srgbClr val="FFFFFF"/>
                </a:solidFill>
              </a:rPr>
              <a:t>и в будущем могут появиться новые носители.</a:t>
            </a:r>
          </a:p>
          <a:p>
            <a:pPr marL="252000" indent="-252000" algn="l" eaLnBrk="0" hangingPunct="0">
              <a:spcBef>
                <a:spcPts val="300"/>
              </a:spcBef>
              <a:buFontTx/>
              <a:buChar char="•"/>
              <a:defRPr/>
            </a:pPr>
            <a:r>
              <a:rPr lang="ru-RU" sz="1600" dirty="0" smtClean="0"/>
              <a:t>Путём добавления</a:t>
            </a:r>
            <a:r>
              <a:rPr lang="en-US" sz="1600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признаков, фиксирующих </a:t>
            </a:r>
            <a:r>
              <a:rPr lang="ru-RU" sz="1600" dirty="0" smtClean="0">
                <a:solidFill>
                  <a:srgbClr val="00FF00"/>
                </a:solidFill>
              </a:rPr>
              <a:t>пространственные </a:t>
            </a:r>
            <a:r>
              <a:rPr lang="ru-RU" sz="1600" dirty="0" smtClean="0"/>
              <a:t>и/или</a:t>
            </a:r>
            <a:r>
              <a:rPr lang="ru-RU" sz="1600" dirty="0" smtClean="0">
                <a:solidFill>
                  <a:srgbClr val="00FF00"/>
                </a:solidFill>
              </a:rPr>
              <a:t> временные границы </a:t>
            </a:r>
            <a:br>
              <a:rPr lang="ru-RU" sz="1600" dirty="0" smtClean="0">
                <a:solidFill>
                  <a:srgbClr val="00FF00"/>
                </a:solidFill>
              </a:rPr>
            </a:br>
            <a:r>
              <a:rPr lang="ru-RU" sz="1600" dirty="0" smtClean="0">
                <a:solidFill>
                  <a:srgbClr val="00FF00"/>
                </a:solidFill>
              </a:rPr>
              <a:t>объёма </a:t>
            </a:r>
            <a:r>
              <a:rPr lang="ru-RU" sz="1600" dirty="0" smtClean="0"/>
              <a:t>исходного понятия («император»), получаем </a:t>
            </a:r>
            <a:r>
              <a:rPr lang="ru-RU" sz="1600" dirty="0" smtClean="0">
                <a:solidFill>
                  <a:srgbClr val="FFFF00"/>
                </a:solidFill>
              </a:rPr>
              <a:t>регистрирующее</a:t>
            </a:r>
            <a:r>
              <a:rPr lang="ru-RU" sz="1600" dirty="0" smtClean="0"/>
              <a:t> понятие.</a:t>
            </a:r>
          </a:p>
          <a:p>
            <a:pPr marL="252000" indent="-252000" algn="l" eaLnBrk="0" hangingPunct="0">
              <a:spcBef>
                <a:spcPts val="300"/>
              </a:spcBef>
              <a:buFontTx/>
              <a:buChar char="•"/>
              <a:defRPr/>
            </a:pPr>
            <a:r>
              <a:rPr lang="ru-RU" sz="1600" dirty="0" smtClean="0"/>
              <a:t>Если при этом набор признаков окажется </a:t>
            </a:r>
            <a:r>
              <a:rPr lang="ru-RU" sz="1600" dirty="0" smtClean="0">
                <a:solidFill>
                  <a:srgbClr val="00FF00"/>
                </a:solidFill>
              </a:rPr>
              <a:t>уникальным</a:t>
            </a:r>
            <a:r>
              <a:rPr lang="ru-RU" sz="1600" dirty="0" smtClean="0"/>
              <a:t>, получим </a:t>
            </a:r>
            <a:r>
              <a:rPr lang="ru-RU" sz="1600" dirty="0" smtClean="0">
                <a:solidFill>
                  <a:srgbClr val="FFFF00"/>
                </a:solidFill>
              </a:rPr>
              <a:t>единичное</a:t>
            </a:r>
            <a:r>
              <a:rPr lang="ru-RU" sz="1600" dirty="0" smtClean="0"/>
              <a:t> понятие.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7272 " pathEditMode="relative" ptsTypes="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0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679950" y="1619250"/>
            <a:ext cx="4319588" cy="136842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Собирательное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/>
              <a:t>имя множества </a:t>
            </a:r>
            <a:r>
              <a:rPr lang="ru-RU" dirty="0" smtClean="0"/>
              <a:t>однородных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предметов, </a:t>
            </a:r>
            <a:r>
              <a:rPr lang="ru-RU" dirty="0">
                <a:solidFill>
                  <a:srgbClr val="00FFFF"/>
                </a:solidFill>
              </a:rPr>
              <a:t>соимённых друг другу,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но не соимённых множеству</a:t>
            </a:r>
            <a:r>
              <a:rPr lang="ru-RU" dirty="0"/>
              <a:t>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4463" y="3095625"/>
            <a:ext cx="4319587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ru-RU" dirty="0"/>
              <a:t>В общем понятии </a:t>
            </a:r>
            <a:r>
              <a:rPr lang="ru-RU" dirty="0" smtClean="0"/>
              <a:t>отображаются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признаки </a:t>
            </a:r>
            <a:r>
              <a:rPr lang="ru-RU" dirty="0">
                <a:solidFill>
                  <a:srgbClr val="00FF00"/>
                </a:solidFill>
              </a:rPr>
              <a:t>класса </a:t>
            </a:r>
            <a:r>
              <a:rPr lang="ru-RU" dirty="0" smtClean="0">
                <a:solidFill>
                  <a:srgbClr val="00FF00"/>
                </a:solidFill>
              </a:rPr>
              <a:t>однородных предметов</a:t>
            </a:r>
            <a:r>
              <a:rPr lang="ru-RU" dirty="0" smtClean="0"/>
              <a:t>, </a:t>
            </a:r>
            <a:r>
              <a:rPr lang="ru-RU" dirty="0"/>
              <a:t>обозначенных </a:t>
            </a:r>
            <a:br>
              <a:rPr lang="ru-RU" dirty="0"/>
            </a:br>
            <a:r>
              <a:rPr lang="ru-RU" dirty="0"/>
              <a:t>одним и тем же именем, но </a:t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не образующих единого целого</a:t>
            </a:r>
            <a:r>
              <a:rPr lang="ru-RU" dirty="0"/>
              <a:t>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679950" y="3095625"/>
            <a:ext cx="4319588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ru-RU" dirty="0"/>
              <a:t>В собирательном </a:t>
            </a:r>
            <a:r>
              <a:rPr lang="ru-RU" dirty="0" smtClean="0"/>
              <a:t>понятии отображаются признаки </a:t>
            </a:r>
            <a:r>
              <a:rPr lang="ru-RU" dirty="0" smtClean="0">
                <a:solidFill>
                  <a:srgbClr val="00FF00"/>
                </a:solidFill>
              </a:rPr>
              <a:t>совокупности </a:t>
            </a:r>
            <a:br>
              <a:rPr lang="ru-RU" dirty="0" smtClean="0">
                <a:solidFill>
                  <a:srgbClr val="00FF00"/>
                </a:solidFill>
              </a:rPr>
            </a:br>
            <a:r>
              <a:rPr lang="ru-RU" dirty="0" smtClean="0">
                <a:solidFill>
                  <a:srgbClr val="00FF00"/>
                </a:solidFill>
              </a:rPr>
              <a:t>однородных </a:t>
            </a:r>
            <a:r>
              <a:rPr lang="ru-RU" dirty="0">
                <a:solidFill>
                  <a:srgbClr val="00FF00"/>
                </a:solidFill>
              </a:rPr>
              <a:t>предметов</a:t>
            </a:r>
            <a:r>
              <a:rPr lang="ru-RU" dirty="0" smtClean="0">
                <a:solidFill>
                  <a:srgbClr val="00FF00"/>
                </a:solidFill>
              </a:rPr>
              <a:t>, </a:t>
            </a:r>
            <a:r>
              <a:rPr lang="ru-RU" dirty="0">
                <a:solidFill>
                  <a:srgbClr val="00FF00"/>
                </a:solidFill>
              </a:rPr>
              <a:t/>
            </a:r>
            <a:br>
              <a:rPr lang="ru-RU" dirty="0">
                <a:solidFill>
                  <a:srgbClr val="00FF00"/>
                </a:solidFill>
              </a:rPr>
            </a:br>
            <a:r>
              <a:rPr lang="ru-RU" dirty="0">
                <a:solidFill>
                  <a:srgbClr val="00FF00"/>
                </a:solidFill>
              </a:rPr>
              <a:t>составляющих единое целое</a:t>
            </a:r>
            <a:r>
              <a:rPr lang="ru-RU" dirty="0"/>
              <a:t>.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/>
              <a:t>Виды понятий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 Понятия общие и понятия собирательные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04000" y="4643438"/>
            <a:ext cx="4040188" cy="973137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Деревья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Солдаты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Лошади</a:t>
            </a: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5040000" y="4643438"/>
            <a:ext cx="4038600" cy="973137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Лес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Полк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Табун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4463" y="5651500"/>
            <a:ext cx="4319587" cy="1081088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>
              <a:defRPr/>
            </a:pPr>
            <a:r>
              <a:rPr lang="ru-RU" sz="1600" dirty="0"/>
              <a:t>Собирательные понятия могут </a:t>
            </a:r>
            <a:r>
              <a:rPr lang="ru-RU" sz="1600" dirty="0" smtClean="0"/>
              <a:t>быть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как </a:t>
            </a:r>
            <a:r>
              <a:rPr lang="ru-RU" sz="1600" dirty="0">
                <a:solidFill>
                  <a:srgbClr val="FFFF00"/>
                </a:solidFill>
              </a:rPr>
              <a:t>общими</a:t>
            </a:r>
            <a:r>
              <a:rPr lang="ru-RU" sz="1600" dirty="0"/>
              <a:t> («полк»), так и </a:t>
            </a:r>
            <a:br>
              <a:rPr lang="ru-RU" sz="1600" dirty="0"/>
            </a:br>
            <a:r>
              <a:rPr lang="ru-RU" sz="1600" dirty="0">
                <a:solidFill>
                  <a:srgbClr val="FFFF00"/>
                </a:solidFill>
              </a:rPr>
              <a:t>единичными</a:t>
            </a:r>
            <a:r>
              <a:rPr lang="ru-RU" sz="1600" dirty="0"/>
              <a:t> («Кремлёвский полк»),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но</a:t>
            </a:r>
            <a:r>
              <a:rPr lang="ru-RU" sz="1600" dirty="0"/>
              <a:t> </a:t>
            </a:r>
            <a:r>
              <a:rPr lang="ru-RU" sz="1600" dirty="0" smtClean="0"/>
              <a:t>они </a:t>
            </a:r>
            <a:r>
              <a:rPr lang="ru-RU" sz="1600" dirty="0"/>
              <a:t>не могут быть </a:t>
            </a:r>
            <a:r>
              <a:rPr lang="ru-RU" sz="1600" dirty="0">
                <a:solidFill>
                  <a:srgbClr val="FFFF00"/>
                </a:solidFill>
              </a:rPr>
              <a:t>абстрактными</a:t>
            </a:r>
            <a:r>
              <a:rPr lang="ru-RU" sz="1600" dirty="0"/>
              <a:t>.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679950" y="5651500"/>
            <a:ext cx="4319588" cy="1081088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>
              <a:defRPr/>
            </a:pPr>
            <a:r>
              <a:rPr lang="ru-RU" sz="1600" dirty="0"/>
              <a:t>Собирательные понятия следует </a:t>
            </a:r>
            <a:br>
              <a:rPr lang="ru-RU" sz="1600" dirty="0"/>
            </a:br>
            <a:r>
              <a:rPr lang="ru-RU" sz="1600" dirty="0"/>
              <a:t>отличать от </a:t>
            </a:r>
            <a:r>
              <a:rPr lang="ru-RU" sz="1600" dirty="0">
                <a:solidFill>
                  <a:srgbClr val="00FFFF"/>
                </a:solidFill>
              </a:rPr>
              <a:t>имён агрегатов</a:t>
            </a:r>
            <a:r>
              <a:rPr lang="ru-RU" sz="1600" dirty="0"/>
              <a:t>, составные </a:t>
            </a:r>
            <a:br>
              <a:rPr lang="ru-RU" sz="1600" dirty="0"/>
            </a:br>
            <a:r>
              <a:rPr lang="ru-RU" sz="1600" dirty="0"/>
              <a:t>части которых не соимённы друг другу </a:t>
            </a:r>
            <a:br>
              <a:rPr lang="ru-RU" sz="1600" dirty="0"/>
            </a:br>
            <a:r>
              <a:rPr lang="ru-RU" sz="1600" dirty="0"/>
              <a:t>(например, «велосипед»).</a:t>
            </a:r>
            <a:endParaRPr lang="ru-RU" sz="1600" dirty="0">
              <a:solidFill>
                <a:srgbClr val="FFFF00"/>
              </a:solidFill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44463" y="1619250"/>
            <a:ext cx="4319587" cy="136842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prstDash val="sysDot"/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Общее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>–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 smtClean="0"/>
              <a:t>имя </a:t>
            </a:r>
            <a:r>
              <a:rPr lang="ru-RU" dirty="0"/>
              <a:t>множества </a:t>
            </a:r>
            <a:r>
              <a:rPr lang="ru-RU" dirty="0" smtClean="0"/>
              <a:t>однородных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предметов, </a:t>
            </a:r>
            <a:r>
              <a:rPr lang="ru-RU" dirty="0">
                <a:solidFill>
                  <a:srgbClr val="00FFFF"/>
                </a:solidFill>
              </a:rPr>
              <a:t>соимённых как друг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другу, так и самому множеству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9" grpId="0" build="p"/>
      <p:bldP spid="10" grpId="0" build="p"/>
      <p:bldP spid="11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FFFF66"/>
                </a:solidFill>
              </a:rPr>
              <a:t>Понятие как форма мышления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Понятие понятия</a:t>
            </a:r>
          </a:p>
        </p:txBody>
      </p:sp>
      <p:sp>
        <p:nvSpPr>
          <p:cNvPr id="443397" name="Text Box 5"/>
          <p:cNvSpPr txBox="1">
            <a:spLocks noChangeArrowheads="1"/>
          </p:cNvSpPr>
          <p:nvPr/>
        </p:nvSpPr>
        <p:spPr bwMode="auto">
          <a:xfrm>
            <a:off x="2700338" y="2340000"/>
            <a:ext cx="3779837" cy="23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dirty="0" smtClean="0"/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 smtClean="0"/>
              <a:t>форма </a:t>
            </a:r>
            <a:r>
              <a:rPr lang="ru-RU" dirty="0"/>
              <a:t>мышления, </a:t>
            </a:r>
            <a:br>
              <a:rPr lang="ru-RU" dirty="0"/>
            </a:br>
            <a:r>
              <a:rPr lang="ru-RU" dirty="0"/>
              <a:t>отражающая </a:t>
            </a:r>
            <a:r>
              <a:rPr lang="ru-RU" dirty="0" smtClean="0"/>
              <a:t>предметы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их </a:t>
            </a:r>
            <a:r>
              <a:rPr lang="ru-RU" dirty="0" smtClean="0">
                <a:solidFill>
                  <a:srgbClr val="00FFFF"/>
                </a:solidFill>
              </a:rPr>
              <a:t>существенных</a:t>
            </a:r>
            <a:r>
              <a:rPr lang="ru-RU" dirty="0" smtClean="0"/>
              <a:t>, следовательно </a:t>
            </a:r>
            <a:r>
              <a:rPr lang="ru-RU" dirty="0" smtClean="0">
                <a:solidFill>
                  <a:srgbClr val="00FFFF"/>
                </a:solidFill>
              </a:rPr>
              <a:t>необходимых</a:t>
            </a:r>
            <a:r>
              <a:rPr lang="ru-RU" dirty="0" smtClean="0"/>
              <a:t>, следовательно</a:t>
            </a:r>
            <a:r>
              <a:rPr lang="ru-RU" dirty="0" smtClean="0">
                <a:solidFill>
                  <a:srgbClr val="00FFFF"/>
                </a:solidFill>
              </a:rPr>
              <a:t> общих</a:t>
            </a:r>
            <a:r>
              <a:rPr lang="ru-RU" dirty="0" smtClean="0"/>
              <a:t> признаках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39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679950" y="1619250"/>
            <a:ext cx="4319588" cy="136842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Собирательное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/>
              <a:t>имя множества </a:t>
            </a:r>
            <a:r>
              <a:rPr lang="ru-RU" dirty="0" smtClean="0"/>
              <a:t>однородных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предметов, </a:t>
            </a:r>
            <a:r>
              <a:rPr lang="ru-RU" dirty="0">
                <a:solidFill>
                  <a:srgbClr val="00FFFF"/>
                </a:solidFill>
              </a:rPr>
              <a:t>соимённых друг другу,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но не соимённых множеству</a:t>
            </a:r>
            <a:r>
              <a:rPr lang="ru-RU" dirty="0"/>
              <a:t>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4463" y="3095625"/>
            <a:ext cx="4319587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ru-RU" dirty="0"/>
              <a:t>В общем понятии </a:t>
            </a:r>
            <a:r>
              <a:rPr lang="ru-RU" dirty="0" smtClean="0"/>
              <a:t>отображаются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признаки </a:t>
            </a:r>
            <a:r>
              <a:rPr lang="ru-RU" dirty="0">
                <a:solidFill>
                  <a:srgbClr val="00FF00"/>
                </a:solidFill>
              </a:rPr>
              <a:t>класса </a:t>
            </a:r>
            <a:r>
              <a:rPr lang="ru-RU" dirty="0" smtClean="0">
                <a:solidFill>
                  <a:srgbClr val="00FF00"/>
                </a:solidFill>
              </a:rPr>
              <a:t>однородных предметов</a:t>
            </a:r>
            <a:r>
              <a:rPr lang="ru-RU" dirty="0" smtClean="0"/>
              <a:t>, </a:t>
            </a:r>
            <a:r>
              <a:rPr lang="ru-RU" dirty="0"/>
              <a:t>обозначенных </a:t>
            </a:r>
            <a:br>
              <a:rPr lang="ru-RU" dirty="0"/>
            </a:br>
            <a:r>
              <a:rPr lang="ru-RU" dirty="0"/>
              <a:t>одним и тем же именем, </a:t>
            </a:r>
            <a:r>
              <a:rPr lang="ru-RU" dirty="0" smtClean="0"/>
              <a:t>но 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FF00"/>
                </a:solidFill>
              </a:rPr>
              <a:t>не образующих единого целого</a:t>
            </a:r>
            <a:r>
              <a:rPr lang="ru-RU" dirty="0"/>
              <a:t>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679950" y="3095625"/>
            <a:ext cx="4319588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ru-RU" dirty="0"/>
              <a:t>В собирательном </a:t>
            </a:r>
            <a:r>
              <a:rPr lang="ru-RU" dirty="0" smtClean="0"/>
              <a:t>понятии отображаются признаки </a:t>
            </a:r>
            <a:r>
              <a:rPr lang="ru-RU" dirty="0" smtClean="0">
                <a:solidFill>
                  <a:srgbClr val="00FF00"/>
                </a:solidFill>
              </a:rPr>
              <a:t>совокупности </a:t>
            </a:r>
            <a:br>
              <a:rPr lang="ru-RU" dirty="0" smtClean="0">
                <a:solidFill>
                  <a:srgbClr val="00FF00"/>
                </a:solidFill>
              </a:rPr>
            </a:br>
            <a:r>
              <a:rPr lang="ru-RU" dirty="0" smtClean="0">
                <a:solidFill>
                  <a:srgbClr val="00FF00"/>
                </a:solidFill>
              </a:rPr>
              <a:t>однородных </a:t>
            </a:r>
            <a:r>
              <a:rPr lang="ru-RU" dirty="0">
                <a:solidFill>
                  <a:srgbClr val="00FF00"/>
                </a:solidFill>
              </a:rPr>
              <a:t>предметов</a:t>
            </a:r>
            <a:r>
              <a:rPr lang="ru-RU" dirty="0" smtClean="0">
                <a:solidFill>
                  <a:srgbClr val="00FF00"/>
                </a:solidFill>
              </a:rPr>
              <a:t>, </a:t>
            </a:r>
            <a:r>
              <a:rPr lang="ru-RU" dirty="0">
                <a:solidFill>
                  <a:srgbClr val="00FF00"/>
                </a:solidFill>
              </a:rPr>
              <a:t/>
            </a:r>
            <a:br>
              <a:rPr lang="ru-RU" dirty="0">
                <a:solidFill>
                  <a:srgbClr val="00FF00"/>
                </a:solidFill>
              </a:rPr>
            </a:br>
            <a:r>
              <a:rPr lang="ru-RU" dirty="0">
                <a:solidFill>
                  <a:srgbClr val="00FF00"/>
                </a:solidFill>
              </a:rPr>
              <a:t>составляющих единое целое</a:t>
            </a:r>
            <a:r>
              <a:rPr lang="ru-RU" dirty="0"/>
              <a:t>.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/>
              <a:t>Виды понятий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 Понятия общие и понятия собирательные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04000" y="4643438"/>
            <a:ext cx="4040188" cy="973137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Деревья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Солдаты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Лошади</a:t>
            </a: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5040000" y="4643438"/>
            <a:ext cx="4038600" cy="973137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Лес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Полк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Табун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12000" y="5652000"/>
            <a:ext cx="7920000" cy="108000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>
              <a:defRPr/>
            </a:pPr>
            <a:r>
              <a:rPr lang="ru-RU" sz="1600" dirty="0" smtClean="0"/>
              <a:t>Понятия, обозначающие однородные предметы, не соимённые множеству,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FFFF00"/>
                </a:solidFill>
              </a:rPr>
              <a:t>не являются подчинёнными</a:t>
            </a:r>
            <a:r>
              <a:rPr lang="ru-RU" sz="1600" dirty="0" smtClean="0"/>
              <a:t> по отношению к собирательному понятию, </a:t>
            </a:r>
            <a:br>
              <a:rPr lang="ru-RU" sz="1600" dirty="0" smtClean="0"/>
            </a:br>
            <a:r>
              <a:rPr lang="ru-RU" sz="1600" dirty="0" smtClean="0"/>
              <a:t>т. е. их объёмы не составляют части объёма последнего, </a:t>
            </a:r>
            <a:br>
              <a:rPr lang="ru-RU" sz="1600" dirty="0" smtClean="0"/>
            </a:br>
            <a:r>
              <a:rPr lang="ru-RU" sz="1600" dirty="0" smtClean="0"/>
              <a:t>хотя сами эти однородные предметы являются частями такого множества.</a:t>
            </a:r>
            <a:endParaRPr lang="ru-RU" sz="1600" dirty="0">
              <a:solidFill>
                <a:srgbClr val="FFFF00"/>
              </a:solidFill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44463" y="1619250"/>
            <a:ext cx="4319587" cy="136842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prstDash val="sysDot"/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Общее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>–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 smtClean="0"/>
              <a:t>имя </a:t>
            </a:r>
            <a:r>
              <a:rPr lang="ru-RU" dirty="0"/>
              <a:t>множества </a:t>
            </a:r>
            <a:r>
              <a:rPr lang="ru-RU" dirty="0" smtClean="0"/>
              <a:t>однородных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предметов, </a:t>
            </a:r>
            <a:r>
              <a:rPr lang="ru-RU" dirty="0">
                <a:solidFill>
                  <a:srgbClr val="00FFFF"/>
                </a:solidFill>
              </a:rPr>
              <a:t>соимённых как друг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другу, так и самому множеству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07950" y="1619250"/>
            <a:ext cx="4392613" cy="115252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Конкретное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/>
              <a:t>понятие, в котором </a:t>
            </a:r>
            <a:r>
              <a:rPr lang="ru-RU" dirty="0" smtClean="0"/>
              <a:t>отображён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определённый </a:t>
            </a:r>
            <a:r>
              <a:rPr lang="ru-RU" dirty="0">
                <a:solidFill>
                  <a:srgbClr val="00FFFF"/>
                </a:solidFill>
              </a:rPr>
              <a:t>предмет</a:t>
            </a:r>
            <a:r>
              <a:rPr lang="ru-RU" dirty="0"/>
              <a:t>.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643438" y="1619250"/>
            <a:ext cx="4392612" cy="1152525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rIns="72000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Абстрактное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/>
              <a:t>понятие, в котором отображён не </a:t>
            </a:r>
            <a:br>
              <a:rPr lang="ru-RU" dirty="0"/>
            </a:br>
            <a:r>
              <a:rPr lang="ru-RU" dirty="0" smtClean="0"/>
              <a:t>предмет </a:t>
            </a:r>
            <a:r>
              <a:rPr lang="ru-RU" dirty="0"/>
              <a:t>как таковой, а его </a:t>
            </a:r>
            <a:r>
              <a:rPr lang="ru-RU" dirty="0">
                <a:solidFill>
                  <a:srgbClr val="00FFFF"/>
                </a:solidFill>
              </a:rPr>
              <a:t>свойство</a:t>
            </a:r>
            <a:r>
              <a:rPr lang="ru-RU" dirty="0"/>
              <a:t>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800225" y="2916238"/>
            <a:ext cx="554355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ru-RU" dirty="0"/>
              <a:t>И конкретные, и абстрактные понятия </a:t>
            </a:r>
            <a:r>
              <a:rPr lang="ru-RU" dirty="0" smtClean="0"/>
              <a:t>могут быть </a:t>
            </a:r>
            <a:r>
              <a:rPr lang="ru-RU" dirty="0"/>
              <a:t>как </a:t>
            </a:r>
            <a:r>
              <a:rPr lang="ru-RU" dirty="0">
                <a:solidFill>
                  <a:srgbClr val="00FF00"/>
                </a:solidFill>
              </a:rPr>
              <a:t>общими</a:t>
            </a:r>
            <a:r>
              <a:rPr lang="ru-RU" dirty="0"/>
              <a:t>, так и </a:t>
            </a:r>
            <a:r>
              <a:rPr lang="ru-RU" dirty="0">
                <a:solidFill>
                  <a:srgbClr val="00FF00"/>
                </a:solidFill>
              </a:rPr>
              <a:t>единичными</a:t>
            </a:r>
            <a:r>
              <a:rPr lang="ru-RU" dirty="0"/>
              <a:t>.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/>
              <a:t>Виды понятий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Конкретные и абстрактные понятия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68000" y="3635375"/>
            <a:ext cx="4040188" cy="187325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defRPr/>
            </a:pPr>
            <a:r>
              <a:rPr lang="ru-RU" sz="1600" kern="0" dirty="0">
                <a:solidFill>
                  <a:srgbClr val="FFFF00"/>
                </a:solidFill>
                <a:latin typeface="+mn-lt"/>
              </a:rPr>
              <a:t>Конкретные общие понятия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Круг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Столица</a:t>
            </a:r>
          </a:p>
          <a:p>
            <a:pPr marL="342900" indent="-342900" algn="l" eaLnBrk="0" hangingPunct="0">
              <a:spcBef>
                <a:spcPct val="20000"/>
              </a:spcBef>
              <a:defRPr/>
            </a:pPr>
            <a:r>
              <a:rPr lang="ru-RU" sz="1600" kern="0" dirty="0">
                <a:solidFill>
                  <a:srgbClr val="FFFF00"/>
                </a:solidFill>
                <a:latin typeface="+mn-lt"/>
              </a:rPr>
              <a:t>Конкретные единичные понятия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</a:rPr>
              <a:t>Столица Франции</a:t>
            </a:r>
            <a:endParaRPr lang="ru-RU" sz="1600" kern="0" dirty="0">
              <a:solidFill>
                <a:schemeClr val="accent3"/>
              </a:solidFill>
              <a:latin typeface="+mn-lt"/>
            </a:endParaRP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Красная площадь</a:t>
            </a: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5004000" y="3635375"/>
            <a:ext cx="4038600" cy="187325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defRPr/>
            </a:pPr>
            <a:r>
              <a:rPr lang="ru-RU" sz="1600" kern="0" dirty="0">
                <a:solidFill>
                  <a:srgbClr val="FFFF00"/>
                </a:solidFill>
              </a:rPr>
              <a:t>Абстрактные общие понятия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Площадь круга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Столичные соблазны</a:t>
            </a:r>
          </a:p>
          <a:p>
            <a:pPr marL="342900" indent="-342900" algn="l" eaLnBrk="0" hangingPunct="0">
              <a:spcBef>
                <a:spcPct val="20000"/>
              </a:spcBef>
              <a:defRPr/>
            </a:pPr>
            <a:r>
              <a:rPr lang="ru-RU" sz="1600" kern="0" dirty="0">
                <a:solidFill>
                  <a:srgbClr val="FFFF00"/>
                </a:solidFill>
              </a:rPr>
              <a:t>Абстрактные единичные понятия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</a:rPr>
              <a:t>Обаяние Парижа</a:t>
            </a:r>
            <a:endParaRPr lang="ru-RU" sz="1600" kern="0" dirty="0">
              <a:solidFill>
                <a:schemeClr val="accent3"/>
              </a:solidFill>
              <a:latin typeface="+mn-lt"/>
            </a:endParaRP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Площадь Франции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24000" y="5580063"/>
            <a:ext cx="8496000" cy="1152525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>
              <a:defRPr/>
            </a:pPr>
            <a:r>
              <a:rPr lang="ru-RU" sz="1600" dirty="0"/>
              <a:t>Разумеется, </a:t>
            </a:r>
            <a:r>
              <a:rPr lang="ru-RU" sz="1600" dirty="0" smtClean="0"/>
              <a:t>всякое понятие, </a:t>
            </a:r>
            <a:r>
              <a:rPr lang="ru-RU" sz="1600" dirty="0"/>
              <a:t>в том числе и </a:t>
            </a:r>
            <a:r>
              <a:rPr lang="ru-RU" sz="1600" dirty="0" smtClean="0"/>
              <a:t>конкретное</a:t>
            </a:r>
            <a:r>
              <a:rPr lang="ru-RU" sz="1600" dirty="0"/>
              <a:t>, </a:t>
            </a:r>
            <a:r>
              <a:rPr lang="ru-RU" sz="1600" dirty="0" smtClean="0"/>
              <a:t>получается </a:t>
            </a:r>
            <a:r>
              <a:rPr lang="ru-RU" sz="1600" dirty="0"/>
              <a:t>в результате </a:t>
            </a:r>
            <a:br>
              <a:rPr lang="ru-RU" sz="1600" dirty="0"/>
            </a:br>
            <a:r>
              <a:rPr lang="ru-RU" sz="1600" dirty="0"/>
              <a:t>абстрагирования </a:t>
            </a:r>
            <a:r>
              <a:rPr lang="ru-RU" sz="1600" dirty="0" smtClean="0"/>
              <a:t>и </a:t>
            </a:r>
            <a:r>
              <a:rPr lang="ru-RU" sz="1600" dirty="0"/>
              <a:t>в этом </a:t>
            </a:r>
            <a:r>
              <a:rPr lang="ru-RU" sz="1600" dirty="0" smtClean="0"/>
              <a:t>смысле может </a:t>
            </a:r>
            <a:r>
              <a:rPr lang="ru-RU" sz="1600" dirty="0"/>
              <a:t>быть </a:t>
            </a:r>
            <a:r>
              <a:rPr lang="ru-RU" sz="1600" dirty="0" smtClean="0"/>
              <a:t>названо абстрактным.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Но </a:t>
            </a:r>
            <a:r>
              <a:rPr lang="ru-RU" sz="1600" dirty="0">
                <a:solidFill>
                  <a:srgbClr val="00FF00"/>
                </a:solidFill>
              </a:rPr>
              <a:t>абстракция абстракции </a:t>
            </a:r>
            <a:r>
              <a:rPr lang="ru-RU" sz="1600" dirty="0" smtClean="0">
                <a:solidFill>
                  <a:srgbClr val="00FF00"/>
                </a:solidFill>
              </a:rPr>
              <a:t>рознь</a:t>
            </a:r>
            <a:r>
              <a:rPr lang="ru-RU" sz="1600" dirty="0" smtClean="0"/>
              <a:t>: </a:t>
            </a:r>
            <a:r>
              <a:rPr lang="ru-RU" sz="1600" dirty="0" smtClean="0">
                <a:solidFill>
                  <a:srgbClr val="00FFFF"/>
                </a:solidFill>
              </a:rPr>
              <a:t>предмет</a:t>
            </a:r>
            <a:r>
              <a:rPr lang="ru-RU" sz="1600" dirty="0" smtClean="0"/>
              <a:t> </a:t>
            </a:r>
            <a:r>
              <a:rPr lang="ru-RU" sz="1600" dirty="0"/>
              <a:t>и его </a:t>
            </a:r>
            <a:r>
              <a:rPr lang="ru-RU" sz="1600" dirty="0">
                <a:solidFill>
                  <a:srgbClr val="00FFFF"/>
                </a:solidFill>
              </a:rPr>
              <a:t>свойства</a:t>
            </a:r>
            <a:r>
              <a:rPr lang="ru-RU" sz="1600" dirty="0"/>
              <a:t> </a:t>
            </a:r>
            <a:r>
              <a:rPr lang="ru-RU" sz="1600" dirty="0" smtClean="0"/>
              <a:t>различаются способом существования, понятия, их отображающие, – ролью в процессе мышления.</a:t>
            </a:r>
            <a:endParaRPr lang="ru-RU" sz="1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build="p"/>
      <p:bldP spid="10" grpId="0" build="p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87338" y="1619250"/>
            <a:ext cx="4032250" cy="165735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Абсолютное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/>
              <a:t>понятие, в содержании </a:t>
            </a:r>
            <a:r>
              <a:rPr lang="ru-RU" dirty="0" smtClean="0"/>
              <a:t>которого 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FFFF"/>
                </a:solidFill>
              </a:rPr>
              <a:t>отсутствуют признаки</a:t>
            </a:r>
            <a:r>
              <a:rPr lang="ru-RU" dirty="0"/>
              <a:t>, </a:t>
            </a:r>
            <a:r>
              <a:rPr lang="ru-RU" dirty="0">
                <a:solidFill>
                  <a:srgbClr val="00FFFF"/>
                </a:solidFill>
              </a:rPr>
              <a:t/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/>
              <a:t>фиксирующие </a:t>
            </a:r>
            <a:r>
              <a:rPr lang="ru-RU" dirty="0">
                <a:solidFill>
                  <a:srgbClr val="00FFFF"/>
                </a:solidFill>
              </a:rPr>
              <a:t>отношение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одного предмета к другому</a:t>
            </a:r>
            <a:r>
              <a:rPr lang="ru-RU" dirty="0"/>
              <a:t>.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824413" y="1619250"/>
            <a:ext cx="4032250" cy="165735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Относительное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 smtClean="0"/>
              <a:t>понятие</a:t>
            </a:r>
            <a:r>
              <a:rPr lang="ru-RU" dirty="0"/>
              <a:t>, в содержании </a:t>
            </a:r>
            <a:r>
              <a:rPr lang="ru-RU" dirty="0" smtClean="0"/>
              <a:t>которого 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FFFF"/>
                </a:solidFill>
              </a:rPr>
              <a:t>имеется признак</a:t>
            </a:r>
            <a:r>
              <a:rPr lang="ru-RU" dirty="0"/>
              <a:t>,</a:t>
            </a:r>
            <a:r>
              <a:rPr lang="ru-RU" dirty="0">
                <a:solidFill>
                  <a:srgbClr val="00FFFF"/>
                </a:solidFill>
              </a:rPr>
              <a:t>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/>
              <a:t>фиксирующий </a:t>
            </a:r>
            <a:r>
              <a:rPr lang="ru-RU" dirty="0">
                <a:solidFill>
                  <a:srgbClr val="00FFFF"/>
                </a:solidFill>
              </a:rPr>
              <a:t>отношение </a:t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одного предмета к другому</a:t>
            </a:r>
            <a:r>
              <a:rPr lang="ru-RU" dirty="0"/>
              <a:t>.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/>
              <a:t>Виды понятий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Абсолютные и относительные понятия</a:t>
            </a:r>
            <a:endParaRPr lang="ru-RU" sz="28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648000" y="4751388"/>
            <a:ext cx="4040188" cy="936625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Музыка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Париж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Солнце</a:t>
            </a: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5184000" y="4751388"/>
            <a:ext cx="4038600" cy="936625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Жена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Отец</a:t>
            </a:r>
          </a:p>
          <a:p>
            <a:pPr marL="342900" indent="-342900" algn="l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Учитель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20000" y="5806665"/>
            <a:ext cx="7704000" cy="900113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>
              <a:defRPr/>
            </a:pPr>
            <a:r>
              <a:rPr lang="ru-RU" sz="1600" dirty="0" smtClean="0"/>
              <a:t>Не следует думать, что абсолютные понятия обозначают предметы, </a:t>
            </a:r>
            <a:br>
              <a:rPr lang="ru-RU" sz="1600" dirty="0" smtClean="0"/>
            </a:br>
            <a:r>
              <a:rPr lang="ru-RU" sz="1600" dirty="0" smtClean="0"/>
              <a:t>не связанные ни с какими другими предметами, – они лишь позволяют </a:t>
            </a:r>
            <a:br>
              <a:rPr lang="ru-RU" sz="1600" dirty="0" smtClean="0"/>
            </a:br>
            <a:r>
              <a:rPr lang="ru-RU" sz="1600" dirty="0" smtClean="0"/>
              <a:t>мыслить первые вне непосредственной связи с последними. </a:t>
            </a:r>
            <a:endParaRPr lang="ru-RU" sz="1600" dirty="0">
              <a:solidFill>
                <a:srgbClr val="FFFF00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07950" y="3384550"/>
            <a:ext cx="4392613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ru-RU" dirty="0"/>
              <a:t>Абсолютные (безотносительные</a:t>
            </a:r>
            <a:r>
              <a:rPr lang="ru-RU" dirty="0" smtClean="0"/>
              <a:t>)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понятия отображают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признаки предметов </a:t>
            </a:r>
            <a:br>
              <a:rPr lang="ru-RU" dirty="0" smtClean="0"/>
            </a:br>
            <a:r>
              <a:rPr lang="ru-RU" dirty="0" smtClean="0">
                <a:solidFill>
                  <a:srgbClr val="00FF00"/>
                </a:solidFill>
              </a:rPr>
              <a:t>вне </a:t>
            </a:r>
            <a:r>
              <a:rPr lang="ru-RU" dirty="0">
                <a:solidFill>
                  <a:srgbClr val="00FF00"/>
                </a:solidFill>
              </a:rPr>
              <a:t>связи </a:t>
            </a:r>
            <a:r>
              <a:rPr lang="ru-RU" dirty="0" smtClean="0">
                <a:solidFill>
                  <a:srgbClr val="00FF00"/>
                </a:solidFill>
              </a:rPr>
              <a:t>с </a:t>
            </a:r>
            <a:r>
              <a:rPr lang="ru-RU" dirty="0">
                <a:solidFill>
                  <a:srgbClr val="00FF00"/>
                </a:solidFill>
              </a:rPr>
              <a:t>другими предметами</a:t>
            </a:r>
            <a:r>
              <a:rPr lang="ru-RU" dirty="0"/>
              <a:t>.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4643438" y="3384550"/>
            <a:ext cx="4392612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ru-RU" dirty="0" smtClean="0"/>
              <a:t>Относительные понятия отображают признаки предметов, </a:t>
            </a:r>
            <a:br>
              <a:rPr lang="ru-RU" dirty="0" smtClean="0"/>
            </a:br>
            <a:r>
              <a:rPr lang="ru-RU" dirty="0" smtClean="0"/>
              <a:t>которые мыслимы лишь </a:t>
            </a:r>
            <a:r>
              <a:rPr lang="ru-RU" dirty="0" smtClean="0">
                <a:solidFill>
                  <a:srgbClr val="00FF00"/>
                </a:solidFill>
              </a:rPr>
              <a:t>в связи </a:t>
            </a:r>
            <a:br>
              <a:rPr lang="ru-RU" dirty="0" smtClean="0">
                <a:solidFill>
                  <a:srgbClr val="00FF00"/>
                </a:solidFill>
              </a:rPr>
            </a:br>
            <a:r>
              <a:rPr lang="ru-RU" dirty="0" smtClean="0">
                <a:solidFill>
                  <a:srgbClr val="00FF00"/>
                </a:solidFill>
              </a:rPr>
              <a:t>с некоторыми другими предметами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build="p"/>
      <p:bldP spid="10" grpId="0" build="p"/>
      <p:bldP spid="11" grpId="0" animBg="1"/>
      <p:bldP spid="13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FFFF00"/>
                </a:solidFill>
              </a:rPr>
              <a:t>Определение понятий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Понятие логического определения</a:t>
            </a: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00000" y="1548000"/>
            <a:ext cx="7344000" cy="324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Определение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>
                <a:solidFill>
                  <a:srgbClr val="FFFF00"/>
                </a:solidFill>
              </a:rPr>
              <a:t>дефиниция</a:t>
            </a:r>
            <a:r>
              <a:rPr lang="ru-RU" dirty="0" smtClean="0"/>
              <a:t> (от </a:t>
            </a:r>
            <a:r>
              <a:rPr lang="ru-RU" i="1" dirty="0" smtClean="0"/>
              <a:t>лат</a:t>
            </a:r>
            <a:r>
              <a:rPr lang="ru-RU" dirty="0" smtClean="0"/>
              <a:t>. </a:t>
            </a:r>
            <a:r>
              <a:rPr lang="la-Latn" dirty="0" smtClean="0">
                <a:solidFill>
                  <a:srgbClr val="00FF00"/>
                </a:solidFill>
              </a:rPr>
              <a:t>definitio</a:t>
            </a:r>
            <a:r>
              <a:rPr lang="ru-RU" dirty="0" smtClean="0"/>
              <a:t>, предел, граница)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 smtClean="0">
                <a:solidFill>
                  <a:srgbClr val="00FFFF"/>
                </a:solidFill>
              </a:rPr>
              <a:t>логическая процедура придания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строго фиксированного смысла терминам языка</a:t>
            </a:r>
            <a:r>
              <a:rPr lang="ru-RU" dirty="0" smtClean="0"/>
              <a:t>. </a:t>
            </a:r>
          </a:p>
          <a:p>
            <a:endParaRPr lang="ru-RU" sz="1100" dirty="0" smtClean="0"/>
          </a:p>
          <a:p>
            <a:r>
              <a:rPr lang="ru-RU" sz="1600" dirty="0" smtClean="0"/>
              <a:t>Так как </a:t>
            </a:r>
            <a:r>
              <a:rPr lang="ru-RU" sz="1600" dirty="0" smtClean="0">
                <a:solidFill>
                  <a:srgbClr val="00FF00"/>
                </a:solidFill>
              </a:rPr>
              <a:t>значения</a:t>
            </a:r>
            <a:r>
              <a:rPr lang="ru-RU" sz="1600" dirty="0" smtClean="0"/>
              <a:t> терминов зависят от их </a:t>
            </a:r>
            <a:r>
              <a:rPr lang="ru-RU" sz="1600" dirty="0" smtClean="0">
                <a:solidFill>
                  <a:srgbClr val="00FF00"/>
                </a:solidFill>
              </a:rPr>
              <a:t>смыслов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00"/>
                </a:solidFill>
              </a:rPr>
              <a:t> </a:t>
            </a:r>
            <a:r>
              <a:rPr lang="ru-RU" sz="1600" dirty="0" smtClean="0"/>
              <a:t>то всякий раз, придавая через определение какой-либо смысл (содержание) </a:t>
            </a:r>
            <a:br>
              <a:rPr lang="ru-RU" sz="1600" dirty="0" smtClean="0"/>
            </a:br>
            <a:r>
              <a:rPr lang="ru-RU" sz="1600" dirty="0" smtClean="0"/>
              <a:t>языковому выражению, одновременно с этим указывают и его значение (экстенсионал), т.</a:t>
            </a:r>
            <a:r>
              <a:rPr lang="en-US" sz="1600" dirty="0" smtClean="0"/>
              <a:t> </a:t>
            </a:r>
            <a:r>
              <a:rPr lang="ru-RU" sz="1600" dirty="0" smtClean="0"/>
              <a:t>е. в некотором универсуме очерчивается </a:t>
            </a:r>
            <a:br>
              <a:rPr lang="ru-RU" sz="1600" dirty="0" smtClean="0"/>
            </a:br>
            <a:r>
              <a:rPr lang="ru-RU" sz="1600" dirty="0" smtClean="0"/>
              <a:t>(определяется) граница того класса предметов, которые подпадут под него. Иначе говоря, каждое </a:t>
            </a:r>
            <a:r>
              <a:rPr lang="ru-RU" sz="1600" dirty="0" smtClean="0">
                <a:solidFill>
                  <a:srgbClr val="00FFFF"/>
                </a:solidFill>
              </a:rPr>
              <a:t>определение задаёт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>
                <a:solidFill>
                  <a:srgbClr val="00FFFF"/>
                </a:solidFill>
              </a:rPr>
              <a:t>не только смысл термина, но и его значение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0000" y="4968000"/>
            <a:ext cx="7704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noAutofit/>
          </a:bodyPr>
          <a:lstStyle/>
          <a:p>
            <a:r>
              <a:rPr lang="ru-RU" dirty="0" smtClean="0"/>
              <a:t>В. А. Бочаров</a:t>
            </a:r>
            <a:r>
              <a:rPr lang="ru-RU" sz="1800" b="1" dirty="0" smtClean="0">
                <a:solidFill>
                  <a:srgbClr val="FFFFFF"/>
                </a:solidFill>
              </a:rPr>
              <a:t>. Определение </a:t>
            </a:r>
            <a:r>
              <a:rPr lang="ru-RU" sz="1800" b="1" dirty="0">
                <a:solidFill>
                  <a:srgbClr val="FFFFFF"/>
                </a:solidFill>
              </a:rPr>
              <a:t>// Новая философская энциклопедия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00000" y="5580000"/>
            <a:ext cx="3240000" cy="1008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Дефиниендум</a:t>
            </a:r>
            <a:r>
              <a:rPr lang="ru-RU" sz="2000" dirty="0" smtClean="0">
                <a:cs typeface="Arial" charset="0"/>
              </a:rPr>
              <a:t> –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cs typeface="Arial" charset="0"/>
              </a:rPr>
            </a:br>
            <a:r>
              <a:rPr lang="ru-RU" dirty="0" smtClean="0"/>
              <a:t>то, что определяется.</a:t>
            </a:r>
            <a:endParaRPr lang="en-GB" dirty="0">
              <a:solidFill>
                <a:srgbClr val="FF66FF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004000" y="5580000"/>
            <a:ext cx="3240000" cy="1008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Дефиниенс</a:t>
            </a:r>
            <a:r>
              <a:rPr lang="ru-RU" sz="2000" dirty="0" smtClean="0">
                <a:cs typeface="Arial" charset="0"/>
              </a:rPr>
              <a:t> –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cs typeface="Arial" charset="0"/>
              </a:rPr>
            </a:br>
            <a:r>
              <a:rPr lang="ru-RU" dirty="0" smtClean="0"/>
              <a:t>то, посредством чего </a:t>
            </a:r>
            <a:br>
              <a:rPr lang="ru-RU" dirty="0" smtClean="0"/>
            </a:br>
            <a:r>
              <a:rPr lang="ru-RU" dirty="0" smtClean="0"/>
              <a:t>что-либо определяется.</a:t>
            </a:r>
            <a:endParaRPr lang="en-GB" dirty="0">
              <a:solidFill>
                <a:srgbClr val="FF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/>
      <p:bldP spid="6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0000" y="1600199"/>
            <a:ext cx="8532000" cy="4824000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/>
                </a:solidFill>
              </a:rPr>
              <a:t>В </a:t>
            </a:r>
            <a:r>
              <a:rPr lang="ru-RU" sz="1800" b="1" dirty="0" smtClean="0">
                <a:solidFill>
                  <a:srgbClr val="00FF00"/>
                </a:solidFill>
              </a:rPr>
              <a:t>широком</a:t>
            </a:r>
            <a:r>
              <a:rPr lang="ru-RU" sz="1800" b="1" dirty="0" smtClean="0">
                <a:solidFill>
                  <a:schemeClr val="bg1"/>
                </a:solidFill>
              </a:rPr>
              <a:t> (самом общем) смысле слова определение –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это логическая операция, посредством которой раскрывается </a:t>
            </a:r>
            <a:r>
              <a:rPr lang="ru-RU" sz="1800" b="1" dirty="0" smtClean="0">
                <a:solidFill>
                  <a:srgbClr val="00FFFF"/>
                </a:solidFill>
              </a:rPr>
              <a:t>содержание понятия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1800" b="1" dirty="0" smtClean="0">
                <a:solidFill>
                  <a:schemeClr val="bg1"/>
                </a:solidFill>
              </a:rPr>
              <a:t>В </a:t>
            </a:r>
            <a:r>
              <a:rPr lang="ru-RU" sz="1800" b="1" dirty="0" smtClean="0">
                <a:solidFill>
                  <a:srgbClr val="00FF00"/>
                </a:solidFill>
              </a:rPr>
              <a:t>узком</a:t>
            </a:r>
            <a:r>
              <a:rPr lang="ru-RU" sz="1800" b="1" dirty="0" smtClean="0">
                <a:solidFill>
                  <a:schemeClr val="bg1"/>
                </a:solidFill>
              </a:rPr>
              <a:t> (специально логическом) смысле слова определение –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это логическая операция, позволяющая однозначно установить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принадлежность либо непринадлежность того или иного предмета </a:t>
            </a:r>
            <a:r>
              <a:rPr lang="ru-RU" sz="1800" b="1" dirty="0" smtClean="0">
                <a:solidFill>
                  <a:srgbClr val="00FFFF"/>
                </a:solidFill>
              </a:rPr>
              <a:t>объёму определяемого понятия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1800" b="1" dirty="0" smtClean="0">
                <a:solidFill>
                  <a:schemeClr val="bg1">
                    <a:lumMod val="95000"/>
                  </a:schemeClr>
                </a:solidFill>
              </a:rPr>
              <a:t>Именно в этом последнем </a:t>
            </a:r>
            <a:r>
              <a:rPr lang="ru-RU" sz="1800" b="1" dirty="0" smtClean="0">
                <a:solidFill>
                  <a:schemeClr val="bg1"/>
                </a:solidFill>
              </a:rPr>
              <a:t>(</a:t>
            </a:r>
            <a:r>
              <a:rPr lang="ru-RU" sz="1800" b="1" dirty="0" smtClean="0">
                <a:solidFill>
                  <a:srgbClr val="00FF00"/>
                </a:solidFill>
              </a:rPr>
              <a:t>«техническом»</a:t>
            </a:r>
            <a:r>
              <a:rPr lang="ru-RU" sz="1800" b="1" dirty="0" smtClean="0">
                <a:solidFill>
                  <a:schemeClr val="bg1"/>
                </a:solidFill>
              </a:rPr>
              <a:t>)</a:t>
            </a:r>
            <a:r>
              <a:rPr lang="ru-RU" sz="1800" b="1" dirty="0" smtClean="0">
                <a:solidFill>
                  <a:schemeClr val="bg1">
                    <a:lumMod val="95000"/>
                  </a:schemeClr>
                </a:solidFill>
              </a:rPr>
              <a:t> смысле слова </a:t>
            </a:r>
            <a:br>
              <a:rPr lang="ru-RU" sz="18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1800" b="1" dirty="0" smtClean="0">
                <a:solidFill>
                  <a:schemeClr val="bg1">
                    <a:lumMod val="95000"/>
                  </a:schemeClr>
                </a:solidFill>
              </a:rPr>
              <a:t>логическое определение называется обычно </a:t>
            </a:r>
            <a:r>
              <a:rPr lang="ru-RU" sz="1800" b="1" dirty="0" smtClean="0">
                <a:solidFill>
                  <a:srgbClr val="FFFF00"/>
                </a:solidFill>
              </a:rPr>
              <a:t>дефиницией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>
              <a:buClr>
                <a:schemeClr val="bg1"/>
              </a:buClr>
            </a:pPr>
            <a:r>
              <a:rPr lang="ru-RU" sz="1800" b="1" dirty="0" smtClean="0">
                <a:solidFill>
                  <a:srgbClr val="FFFF00"/>
                </a:solidFill>
              </a:rPr>
              <a:t>Дефиниция</a:t>
            </a:r>
            <a:r>
              <a:rPr lang="ru-RU" sz="1800" b="1" dirty="0" smtClean="0">
                <a:solidFill>
                  <a:schemeClr val="bg1"/>
                </a:solidFill>
              </a:rPr>
              <a:t> осуществляется посредством указания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для определяемого понятия (</a:t>
            </a:r>
            <a:r>
              <a:rPr lang="ru-RU" sz="1800" b="1" dirty="0" smtClean="0">
                <a:solidFill>
                  <a:srgbClr val="FFFF00"/>
                </a:solidFill>
              </a:rPr>
              <a:t>дефиниендума</a:t>
            </a:r>
            <a:r>
              <a:rPr lang="ru-RU" sz="1800" b="1" dirty="0" smtClean="0">
                <a:solidFill>
                  <a:schemeClr val="bg1"/>
                </a:solidFill>
              </a:rPr>
              <a:t>):</a:t>
            </a:r>
          </a:p>
          <a:p>
            <a:pPr lvl="1"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FFFF"/>
                </a:solidFill>
              </a:rPr>
              <a:t>ближайшего рода</a:t>
            </a:r>
            <a:endParaRPr lang="ru-RU" sz="1800" b="1" dirty="0" smtClean="0"/>
          </a:p>
          <a:p>
            <a:pPr lvl="1"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bg1"/>
                </a:solidFill>
              </a:rPr>
              <a:t>и </a:t>
            </a:r>
            <a:r>
              <a:rPr lang="ru-RU" sz="1800" b="1" dirty="0" smtClean="0">
                <a:solidFill>
                  <a:srgbClr val="00FFFF"/>
                </a:solidFill>
              </a:rPr>
              <a:t>видового отличия</a:t>
            </a:r>
            <a:r>
              <a:rPr lang="ru-RU" sz="1800" b="1" dirty="0" smtClean="0">
                <a:solidFill>
                  <a:schemeClr val="bg1"/>
                </a:solidFill>
              </a:rPr>
              <a:t> – признаков, имеющихся только у предметов данного (определяемого) вида и отсутствующих у предметов всякого другого вида, входящего в этот ближайший род.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endParaRPr lang="ru-RU" sz="1800" b="1" dirty="0" smtClean="0">
              <a:solidFill>
                <a:schemeClr val="bg1"/>
              </a:solidFill>
            </a:endParaRPr>
          </a:p>
          <a:p>
            <a:endParaRPr lang="ru-RU" sz="1800" b="1" dirty="0" smtClean="0">
              <a:solidFill>
                <a:srgbClr val="FFFF0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Определение понятий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accent3"/>
                </a:solidFill>
              </a:rPr>
              <a:t>Понятие логического определения</a:t>
            </a:r>
            <a:endParaRPr lang="ru-RU" sz="28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Определение понятий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Процедура</a:t>
            </a:r>
            <a:r>
              <a:rPr lang="ru-RU" sz="2800" b="1" dirty="0" smtClean="0">
                <a:solidFill>
                  <a:schemeClr val="accent3"/>
                </a:solidFill>
              </a:rPr>
              <a:t> логического определения</a:t>
            </a: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980000" y="1692000"/>
            <a:ext cx="5184000" cy="1080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/>
          <a:lstStyle/>
          <a:p>
            <a:r>
              <a:rPr lang="ru-RU" sz="2000" dirty="0">
                <a:solidFill>
                  <a:srgbClr val="0000FF"/>
                </a:solidFill>
              </a:rPr>
              <a:t>Понятие определяется </a:t>
            </a:r>
            <a:r>
              <a:rPr lang="ru-RU" sz="2000" dirty="0" smtClean="0">
                <a:solidFill>
                  <a:srgbClr val="0000FF"/>
                </a:solidFill>
              </a:rPr>
              <a:t>через </a:t>
            </a:r>
            <a:r>
              <a:rPr lang="ru-RU" sz="2000" dirty="0" smtClean="0">
                <a:solidFill>
                  <a:srgbClr val="FF0000"/>
                </a:solidFill>
              </a:rPr>
              <a:t>ближайший род </a:t>
            </a:r>
            <a:r>
              <a:rPr lang="ru-RU" sz="2000" dirty="0" smtClean="0">
                <a:solidFill>
                  <a:srgbClr val="0000FF"/>
                </a:solidFill>
              </a:rPr>
              <a:t>и </a:t>
            </a:r>
            <a:r>
              <a:rPr lang="ru-RU" sz="2000" dirty="0">
                <a:solidFill>
                  <a:srgbClr val="FF0000"/>
                </a:solidFill>
              </a:rPr>
              <a:t>видовое отличие</a:t>
            </a:r>
            <a:r>
              <a:rPr lang="ru-RU" sz="2000" dirty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16000" y="3096000"/>
            <a:ext cx="4248000" cy="165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Род</a:t>
            </a:r>
            <a:r>
              <a:rPr lang="ru-RU" sz="2000" dirty="0" smtClean="0">
                <a:cs typeface="Arial" charset="0"/>
              </a:rPr>
              <a:t> –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логическая характеристика класса предметов, в состав которого входят другие классы предметов, являющиеся видами этого рода</a:t>
            </a:r>
            <a:r>
              <a:rPr lang="en-GB" dirty="0" smtClean="0"/>
              <a:t>.</a:t>
            </a:r>
            <a:endParaRPr lang="en-GB" dirty="0">
              <a:solidFill>
                <a:srgbClr val="00FFFF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680000" y="3096000"/>
            <a:ext cx="4248000" cy="165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Родовое понятие</a:t>
            </a:r>
            <a:r>
              <a:rPr lang="ru-RU" sz="2000" dirty="0" smtClean="0">
                <a:cs typeface="Arial" charset="0"/>
              </a:rPr>
              <a:t> –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понятие, которое отображает существенные признаки класса предметов, являющегося родом каких-либо видов.</a:t>
            </a:r>
            <a:endParaRPr lang="en-GB" dirty="0">
              <a:solidFill>
                <a:srgbClr val="00FFFF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16000" y="4968000"/>
            <a:ext cx="4248000" cy="165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Видовое понятие</a:t>
            </a:r>
            <a:r>
              <a:rPr lang="ru-RU" sz="2000" dirty="0" smtClean="0">
                <a:cs typeface="Arial" charset="0"/>
              </a:rPr>
              <a:t> –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понятие, которое отображает существенные признаки класса предметов, являющегося видом какого-либо рода.</a:t>
            </a:r>
            <a:endParaRPr lang="en-GB" dirty="0">
              <a:solidFill>
                <a:srgbClr val="00FFFF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80000" y="4968000"/>
            <a:ext cx="4248000" cy="165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Видовое отличие</a:t>
            </a:r>
            <a:r>
              <a:rPr lang="ru-RU" sz="2000" dirty="0" smtClean="0">
                <a:cs typeface="Arial" charset="0"/>
              </a:rPr>
              <a:t> –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признак, отличающий </a:t>
            </a:r>
            <a:br>
              <a:rPr lang="ru-RU" dirty="0" smtClean="0"/>
            </a:br>
            <a:r>
              <a:rPr lang="ru-RU" dirty="0" smtClean="0"/>
              <a:t>предметы одного вида </a:t>
            </a:r>
            <a:br>
              <a:rPr lang="ru-RU" dirty="0" smtClean="0"/>
            </a:br>
            <a:r>
              <a:rPr lang="ru-RU" dirty="0" smtClean="0"/>
              <a:t>от предметов других видов, входящих в один и тот же род.</a:t>
            </a:r>
            <a:endParaRPr lang="en-GB" dirty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build="p" animBg="1"/>
      <p:bldP spid="6" grpId="0" build="p" animBg="1"/>
      <p:bldP spid="7" grpId="0" build="p" animBg="1"/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>
            <a:spLocks noChangeArrowheads="1"/>
          </p:cNvSpPr>
          <p:nvPr/>
        </p:nvSpPr>
        <p:spPr bwMode="auto">
          <a:xfrm>
            <a:off x="360363" y="1800225"/>
            <a:ext cx="4319587" cy="4319588"/>
          </a:xfrm>
          <a:prstGeom prst="ellipse">
            <a:avLst/>
          </a:prstGeom>
          <a:solidFill>
            <a:schemeClr val="accent1"/>
          </a:solidFill>
          <a:ln w="38100" cmpd="dbl" algn="ctr">
            <a:solidFill>
              <a:schemeClr val="bg1"/>
            </a:solidFill>
            <a:round/>
            <a:headEnd/>
            <a:tailEnd/>
          </a:ln>
        </p:spPr>
        <p:txBody>
          <a:bodyPr wrap="none" anchorCtr="1"/>
          <a:lstStyle/>
          <a:p>
            <a:r>
              <a:rPr lang="ru-RU" sz="2400" dirty="0">
                <a:solidFill>
                  <a:srgbClr val="FF3300"/>
                </a:solidFill>
              </a:rPr>
              <a:t>Родовое понятие</a:t>
            </a:r>
          </a:p>
        </p:txBody>
      </p:sp>
      <p:sp>
        <p:nvSpPr>
          <p:cNvPr id="10" name="Овал 9"/>
          <p:cNvSpPr>
            <a:spLocks noChangeAspect="1"/>
          </p:cNvSpPr>
          <p:nvPr/>
        </p:nvSpPr>
        <p:spPr bwMode="auto">
          <a:xfrm>
            <a:off x="1763713" y="3095625"/>
            <a:ext cx="2592387" cy="25923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50800" cap="flat" cmpd="dbl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>
              <a:defRPr/>
            </a:pP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Определение понятий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Процедура</a:t>
            </a:r>
            <a:r>
              <a:rPr lang="ru-RU" sz="2800" b="1" dirty="0" smtClean="0">
                <a:solidFill>
                  <a:schemeClr val="accent3"/>
                </a:solidFill>
              </a:rPr>
              <a:t> логического определения</a:t>
            </a: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1800225" y="3132138"/>
            <a:ext cx="2519363" cy="2519362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 cap="flat" cmpd="dbl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0" rIns="0" anchor="ctr" anchorCtr="1"/>
          <a:lstStyle/>
          <a:p>
            <a:pPr>
              <a:defRPr/>
            </a:pPr>
            <a:r>
              <a:rPr lang="ru-RU" dirty="0" smtClean="0">
                <a:solidFill>
                  <a:srgbClr val="FF3300"/>
                </a:solidFill>
              </a:rPr>
              <a:t>Видовое</a:t>
            </a:r>
            <a:r>
              <a:rPr lang="ru-RU" dirty="0">
                <a:solidFill>
                  <a:srgbClr val="FF3300"/>
                </a:solidFill>
              </a:rPr>
              <a:t/>
            </a:r>
            <a:br>
              <a:rPr lang="ru-RU" dirty="0">
                <a:solidFill>
                  <a:srgbClr val="FF3300"/>
                </a:solidFill>
              </a:rPr>
            </a:br>
            <a:r>
              <a:rPr lang="ru-RU" dirty="0">
                <a:solidFill>
                  <a:srgbClr val="FF3300"/>
                </a:solidFill>
              </a:rPr>
              <a:t>(определяемое)</a:t>
            </a:r>
            <a:br>
              <a:rPr lang="ru-RU" dirty="0">
                <a:solidFill>
                  <a:srgbClr val="FF3300"/>
                </a:solidFill>
              </a:rPr>
            </a:br>
            <a:r>
              <a:rPr lang="ru-RU" dirty="0">
                <a:solidFill>
                  <a:srgbClr val="FF3300"/>
                </a:solidFill>
              </a:rPr>
              <a:t>понятие</a:t>
            </a:r>
          </a:p>
        </p:txBody>
      </p:sp>
      <p:sp>
        <p:nvSpPr>
          <p:cNvPr id="9" name="Содержимое 3"/>
          <p:cNvSpPr txBox="1">
            <a:spLocks/>
          </p:cNvSpPr>
          <p:nvPr/>
        </p:nvSpPr>
        <p:spPr>
          <a:xfrm>
            <a:off x="4932040" y="1367631"/>
            <a:ext cx="4104000" cy="5184775"/>
          </a:xfrm>
          <a:prstGeom prst="rect">
            <a:avLst/>
          </a:prstGeom>
        </p:spPr>
        <p:txBody>
          <a:bodyPr/>
          <a:lstStyle/>
          <a:p>
            <a:pPr marL="252000" indent="-252000" algn="l" eaLnBrk="0" hangingPunct="0">
              <a:spcBef>
                <a:spcPts val="400"/>
              </a:spcBef>
              <a:defRPr/>
            </a:pPr>
            <a:r>
              <a:rPr lang="ru-RU" kern="0" dirty="0" smtClean="0">
                <a:solidFill>
                  <a:schemeClr val="accent3"/>
                </a:solidFill>
                <a:latin typeface="+mn-lt"/>
              </a:rPr>
              <a:t>При определении понятия</a:t>
            </a:r>
            <a:endParaRPr lang="ru-RU" kern="0" dirty="0">
              <a:solidFill>
                <a:schemeClr val="accent3"/>
              </a:solidFill>
              <a:latin typeface="+mn-lt"/>
            </a:endParaRPr>
          </a:p>
          <a:p>
            <a:pPr marL="252000" indent="-252000" algn="l" eaLnBrk="0" hangingPunct="0">
              <a:spcBef>
                <a:spcPts val="400"/>
              </a:spcBef>
              <a:buFontTx/>
              <a:buChar char="•"/>
              <a:defRPr/>
            </a:pPr>
            <a:r>
              <a:rPr lang="ru-RU" kern="0" dirty="0">
                <a:solidFill>
                  <a:schemeClr val="accent3"/>
                </a:solidFill>
                <a:latin typeface="+mn-lt"/>
              </a:rPr>
              <a:t>сначала указывается, частью объёма какого </a:t>
            </a:r>
            <a:r>
              <a:rPr lang="ru-RU" kern="0" dirty="0">
                <a:solidFill>
                  <a:srgbClr val="00FF00"/>
                </a:solidFill>
                <a:latin typeface="+mn-lt"/>
              </a:rPr>
              <a:t>более общего (широкого) понятия </a:t>
            </a:r>
            <a:r>
              <a:rPr lang="ru-RU" kern="0" dirty="0">
                <a:solidFill>
                  <a:schemeClr val="accent3"/>
                </a:solidFill>
                <a:latin typeface="+mn-lt"/>
              </a:rPr>
              <a:t>является объём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определяемого понятия</a:t>
            </a:r>
            <a:r>
              <a:rPr lang="ru-RU" kern="0" dirty="0">
                <a:latin typeface="+mn-lt"/>
              </a:rPr>
              <a:t>,</a:t>
            </a:r>
          </a:p>
          <a:p>
            <a:pPr marL="252000" indent="-252000" algn="l" eaLnBrk="0" hangingPunct="0">
              <a:spcBef>
                <a:spcPts val="400"/>
              </a:spcBef>
              <a:buFontTx/>
              <a:buChar char="•"/>
              <a:defRPr/>
            </a:pPr>
            <a:r>
              <a:rPr lang="ru-RU" kern="0" dirty="0">
                <a:solidFill>
                  <a:schemeClr val="accent3"/>
                </a:solidFill>
              </a:rPr>
              <a:t>затем указывается </a:t>
            </a:r>
            <a:r>
              <a:rPr lang="ru-RU" kern="0" dirty="0">
                <a:solidFill>
                  <a:srgbClr val="00FF00"/>
                </a:solidFill>
              </a:rPr>
              <a:t>граница</a:t>
            </a:r>
            <a:r>
              <a:rPr lang="ru-RU" kern="0" dirty="0"/>
              <a:t>,</a:t>
            </a:r>
            <a:r>
              <a:rPr lang="ru-RU" kern="0" dirty="0">
                <a:solidFill>
                  <a:srgbClr val="00FF00"/>
                </a:solidFill>
              </a:rPr>
              <a:t> </a:t>
            </a:r>
            <a:r>
              <a:rPr lang="ru-RU" kern="0" dirty="0">
                <a:solidFill>
                  <a:schemeClr val="accent3"/>
                </a:solidFill>
              </a:rPr>
              <a:t>отделяющая объём </a:t>
            </a:r>
            <a:r>
              <a:rPr lang="ru-RU" kern="0" dirty="0">
                <a:solidFill>
                  <a:srgbClr val="FFFF00"/>
                </a:solidFill>
              </a:rPr>
              <a:t>определяемого понятия</a:t>
            </a:r>
            <a:r>
              <a:rPr lang="ru-RU" kern="0" dirty="0">
                <a:solidFill>
                  <a:schemeClr val="accent3"/>
                </a:solidFill>
              </a:rPr>
              <a:t> </a:t>
            </a:r>
            <a:r>
              <a:rPr lang="ru-RU" kern="0" dirty="0" smtClean="0">
                <a:solidFill>
                  <a:schemeClr val="accent3"/>
                </a:solidFill>
              </a:rPr>
              <a:t>(дефиниендума) от </a:t>
            </a:r>
            <a:r>
              <a:rPr lang="ru-RU" kern="0" dirty="0">
                <a:solidFill>
                  <a:schemeClr val="accent3"/>
                </a:solidFill>
              </a:rPr>
              <a:t>остальной части объёма </a:t>
            </a:r>
            <a:r>
              <a:rPr lang="ru-RU" kern="0" dirty="0">
                <a:solidFill>
                  <a:srgbClr val="00FF00"/>
                </a:solidFill>
              </a:rPr>
              <a:t>более общего понятия</a:t>
            </a:r>
            <a:r>
              <a:rPr lang="ru-RU" kern="0" dirty="0"/>
              <a:t>.</a:t>
            </a:r>
          </a:p>
          <a:p>
            <a:pPr marL="252000" indent="-252000" algn="l" eaLnBrk="0" hangingPunct="0">
              <a:spcBef>
                <a:spcPts val="400"/>
              </a:spcBef>
              <a:buClr>
                <a:schemeClr val="bg1"/>
              </a:buClr>
              <a:buFontTx/>
              <a:buChar char="•"/>
              <a:defRPr/>
            </a:pPr>
            <a:r>
              <a:rPr lang="ru-RU" kern="0" dirty="0">
                <a:solidFill>
                  <a:srgbClr val="00FFFF"/>
                </a:solidFill>
                <a:latin typeface="+mn-lt"/>
              </a:rPr>
              <a:t>Ближайшее родовое понятие</a:t>
            </a:r>
            <a:r>
              <a:rPr lang="ru-RU" kern="0" dirty="0">
                <a:latin typeface="+mn-lt"/>
              </a:rPr>
              <a:t>,</a:t>
            </a:r>
            <a:r>
              <a:rPr lang="ru-RU" kern="0" dirty="0">
                <a:solidFill>
                  <a:srgbClr val="00FFFF"/>
                </a:solidFill>
                <a:latin typeface="+mn-lt"/>
              </a:rPr>
              <a:t> ограниченное </a:t>
            </a:r>
            <a:r>
              <a:rPr lang="ru-RU" kern="0" dirty="0" smtClean="0">
                <a:solidFill>
                  <a:srgbClr val="00FFFF"/>
                </a:solidFill>
                <a:latin typeface="+mn-lt"/>
              </a:rPr>
              <a:t>посредством отличительных </a:t>
            </a:r>
            <a:r>
              <a:rPr lang="ru-RU" kern="0" dirty="0">
                <a:solidFill>
                  <a:srgbClr val="00FFFF"/>
                </a:solidFill>
                <a:latin typeface="+mn-lt"/>
              </a:rPr>
              <a:t>(«</a:t>
            </a:r>
            <a:r>
              <a:rPr lang="ru-RU" kern="0" dirty="0" smtClean="0">
                <a:solidFill>
                  <a:srgbClr val="00FFFF"/>
                </a:solidFill>
                <a:latin typeface="+mn-lt"/>
              </a:rPr>
              <a:t>видоспецифических») </a:t>
            </a:r>
            <a:r>
              <a:rPr lang="ru-RU" kern="0" dirty="0">
                <a:solidFill>
                  <a:srgbClr val="00FFFF"/>
                </a:solidFill>
                <a:latin typeface="+mn-lt"/>
              </a:rPr>
              <a:t>признаков</a:t>
            </a:r>
            <a:r>
              <a:rPr lang="ru-RU" kern="0" dirty="0">
                <a:latin typeface="+mn-lt"/>
              </a:rPr>
              <a:t>,</a:t>
            </a:r>
            <a:r>
              <a:rPr lang="ru-RU" kern="0" dirty="0">
                <a:solidFill>
                  <a:schemeClr val="accent3"/>
                </a:solidFill>
                <a:latin typeface="+mn-lt"/>
              </a:rPr>
              <a:t> и выступает в </a:t>
            </a:r>
            <a:r>
              <a:rPr lang="ru-RU" kern="0" dirty="0">
                <a:latin typeface="+mn-lt"/>
              </a:rPr>
              <a:t>качестве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определяющего </a:t>
            </a: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понятия</a:t>
            </a:r>
            <a:r>
              <a:rPr lang="ru-RU" kern="0" dirty="0" smtClean="0">
                <a:latin typeface="+mn-lt"/>
              </a:rPr>
              <a:t> (дефиниенса).</a:t>
            </a:r>
            <a:endParaRPr lang="ru-RU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9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180000"/>
            <a:ext cx="8229600" cy="7920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97200" y="1116000"/>
            <a:ext cx="9021600" cy="5616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200"/>
              </a:spcBef>
              <a:buFont typeface="Wingdings" pitchFamily="2" charset="2"/>
              <a:buChar char="q"/>
              <a:defRPr/>
            </a:pPr>
            <a:r>
              <a:rPr lang="ru-RU" sz="1600" kern="0" dirty="0">
                <a:solidFill>
                  <a:srgbClr val="00FFFF"/>
                </a:solidFill>
                <a:latin typeface="+mn-lt"/>
              </a:rPr>
              <a:t>Правило соразмерности</a:t>
            </a:r>
            <a:r>
              <a:rPr lang="ru-RU" sz="1600" kern="0" dirty="0">
                <a:latin typeface="+mn-lt"/>
              </a:rPr>
              <a:t>: </a:t>
            </a: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объём </a:t>
            </a:r>
            <a:r>
              <a:rPr lang="ru-RU" sz="1600" kern="0" dirty="0">
                <a:latin typeface="+mn-lt"/>
              </a:rPr>
              <a:t>определяющего понятия </a:t>
            </a:r>
            <a:r>
              <a:rPr lang="ru-RU" sz="1600" kern="0" dirty="0" smtClean="0">
                <a:latin typeface="+mn-lt"/>
              </a:rPr>
              <a:t>(дефиниенса) должен </a:t>
            </a:r>
            <a:r>
              <a:rPr lang="ru-RU" sz="1600" kern="0" dirty="0">
                <a:latin typeface="+mn-lt"/>
              </a:rPr>
              <a:t>совпадать с объёмом определяемого </a:t>
            </a:r>
            <a:r>
              <a:rPr lang="ru-RU" sz="1600" kern="0" dirty="0" smtClean="0">
                <a:latin typeface="+mn-lt"/>
              </a:rPr>
              <a:t>понятия (дефиниендума), 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другими </a:t>
            </a: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словами, </a:t>
            </a:r>
            <a:r>
              <a:rPr lang="ru-RU" sz="1600" kern="0" dirty="0" smtClean="0">
                <a:solidFill>
                  <a:srgbClr val="FFFF00"/>
                </a:solidFill>
                <a:latin typeface="+mn-lt"/>
              </a:rPr>
              <a:t>определяемое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 и </a:t>
            </a:r>
            <a:r>
              <a:rPr lang="ru-RU" sz="1600" kern="0" dirty="0" smtClean="0">
                <a:solidFill>
                  <a:srgbClr val="FFFF00"/>
                </a:solidFill>
                <a:latin typeface="+mn-lt"/>
              </a:rPr>
              <a:t>определяющее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 понятия </a:t>
            </a:r>
            <a:r>
              <a:rPr lang="ru-RU" sz="1600" kern="0" dirty="0">
                <a:solidFill>
                  <a:schemeClr val="accent3"/>
                </a:solidFill>
                <a:latin typeface="+mn-lt"/>
              </a:rPr>
              <a:t>должны быть </a:t>
            </a:r>
            <a:r>
              <a:rPr lang="ru-RU" sz="1600" kern="0" dirty="0" smtClean="0">
                <a:solidFill>
                  <a:srgbClr val="00FF00"/>
                </a:solidFill>
                <a:latin typeface="+mn-lt"/>
              </a:rPr>
              <a:t>равнозначащими</a:t>
            </a:r>
            <a:r>
              <a:rPr lang="ru-RU" sz="1600" kern="0" dirty="0" smtClean="0">
                <a:latin typeface="+mn-lt"/>
              </a:rPr>
              <a:t>.</a:t>
            </a:r>
            <a:endParaRPr lang="ru-RU" sz="1600" kern="0" dirty="0">
              <a:latin typeface="+mn-lt"/>
            </a:endParaRPr>
          </a:p>
          <a:p>
            <a:pPr marL="342900" indent="-342900" algn="l">
              <a:spcBef>
                <a:spcPts val="200"/>
              </a:spcBef>
              <a:buFont typeface="Wingdings" pitchFamily="2" charset="2"/>
              <a:buChar char="q"/>
              <a:defRPr/>
            </a:pPr>
            <a:r>
              <a:rPr lang="ru-RU" sz="1600" kern="0" dirty="0" smtClean="0">
                <a:solidFill>
                  <a:srgbClr val="00FFFF"/>
                </a:solidFill>
                <a:latin typeface="+mn-lt"/>
              </a:rPr>
              <a:t>Правило </a:t>
            </a:r>
            <a:r>
              <a:rPr lang="ru-RU" sz="1600" kern="0" dirty="0">
                <a:solidFill>
                  <a:srgbClr val="00FFFF"/>
                </a:solidFill>
                <a:latin typeface="+mn-lt"/>
              </a:rPr>
              <a:t>видоспецифического признака</a:t>
            </a:r>
            <a:r>
              <a:rPr lang="ru-RU" sz="1600" kern="0" dirty="0">
                <a:latin typeface="+mn-lt"/>
              </a:rPr>
              <a:t>: отличительный признак должен быть присущ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только определяемому понятию</a:t>
            </a:r>
            <a:r>
              <a:rPr lang="ru-RU" sz="1600" kern="0" dirty="0">
                <a:latin typeface="+mn-lt"/>
              </a:rPr>
              <a:t> </a:t>
            </a:r>
            <a:r>
              <a:rPr lang="ru-RU" sz="1600" kern="0" dirty="0" smtClean="0">
                <a:latin typeface="+mn-lt"/>
              </a:rPr>
              <a:t>(дефиниендуму) и </a:t>
            </a:r>
            <a:r>
              <a:rPr lang="ru-RU" sz="1600" kern="0" dirty="0">
                <a:latin typeface="+mn-lt"/>
              </a:rPr>
              <a:t>не может принадлежать другим (соподчинённым) понятиям, относящимся к тому же роду.</a:t>
            </a:r>
          </a:p>
          <a:p>
            <a:pPr marL="342900" indent="-342900" algn="l">
              <a:spcBef>
                <a:spcPts val="200"/>
              </a:spcBef>
              <a:buFont typeface="Wingdings" pitchFamily="2" charset="2"/>
              <a:buChar char="q"/>
              <a:defRPr/>
            </a:pPr>
            <a:r>
              <a:rPr lang="ru-RU" sz="1600" kern="0" dirty="0" smtClean="0">
                <a:solidFill>
                  <a:srgbClr val="00FFFF"/>
                </a:solidFill>
              </a:rPr>
              <a:t>Правило ближайшего рода</a:t>
            </a:r>
            <a:r>
              <a:rPr lang="ru-RU" sz="1600" kern="0" dirty="0" smtClean="0"/>
              <a:t>: </a:t>
            </a:r>
            <a:r>
              <a:rPr lang="ru-RU" sz="1600" kern="0" dirty="0" smtClean="0">
                <a:solidFill>
                  <a:schemeClr val="accent3"/>
                </a:solidFill>
              </a:rPr>
              <a:t>определение должно указывать на </a:t>
            </a:r>
            <a:r>
              <a:rPr lang="ru-RU" sz="1600" kern="0" dirty="0" smtClean="0">
                <a:solidFill>
                  <a:srgbClr val="00FF00"/>
                </a:solidFill>
              </a:rPr>
              <a:t>ближайший род</a:t>
            </a:r>
            <a:r>
              <a:rPr lang="ru-RU" sz="1600" kern="0" dirty="0" smtClean="0"/>
              <a:t>,</a:t>
            </a:r>
            <a:r>
              <a:rPr lang="ru-RU" sz="1600" kern="0" dirty="0" smtClean="0">
                <a:solidFill>
                  <a:srgbClr val="00FF00"/>
                </a:solidFill>
              </a:rPr>
              <a:t> </a:t>
            </a:r>
            <a:r>
              <a:rPr lang="ru-RU" sz="1600" kern="0" dirty="0" smtClean="0">
                <a:solidFill>
                  <a:schemeClr val="accent3"/>
                </a:solidFill>
              </a:rPr>
              <a:t>даже если выбор более широкого подчиняющего понятия не влечёт за собой нарушение правила видоспецифического признака.</a:t>
            </a:r>
          </a:p>
          <a:p>
            <a:pPr marL="342900" indent="-342900" algn="l">
              <a:spcBef>
                <a:spcPts val="2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rgbClr val="00FFFF"/>
                </a:solidFill>
                <a:latin typeface="+mn-lt"/>
              </a:rPr>
              <a:t>Правило достаточности</a:t>
            </a:r>
            <a:r>
              <a:rPr lang="ru-RU" sz="1600" kern="0" dirty="0" smtClean="0">
                <a:latin typeface="+mn-lt"/>
              </a:rPr>
              <a:t>: 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определение </a:t>
            </a:r>
            <a:r>
              <a:rPr lang="ru-RU" sz="1600" kern="0" dirty="0" smtClean="0">
                <a:solidFill>
                  <a:srgbClr val="00FF00"/>
                </a:solidFill>
                <a:latin typeface="+mn-lt"/>
              </a:rPr>
              <a:t>не должно перечислять больше признаков</a:t>
            </a:r>
            <a:r>
              <a:rPr lang="ru-RU" sz="1600" kern="0" dirty="0" smtClean="0">
                <a:latin typeface="+mn-lt"/>
              </a:rPr>
              <a:t>,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 чем это необходимо для ясного ограничения объёма определяемого понятия.</a:t>
            </a:r>
          </a:p>
          <a:p>
            <a:pPr marL="342900" indent="-342900" algn="l">
              <a:spcBef>
                <a:spcPts val="2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rgbClr val="00FFFF"/>
                </a:solidFill>
                <a:latin typeface="+mn-lt"/>
              </a:rPr>
              <a:t>Правило существенности признака</a:t>
            </a:r>
            <a:r>
              <a:rPr lang="ru-RU" sz="1600" kern="0" dirty="0" smtClean="0">
                <a:latin typeface="+mn-lt"/>
              </a:rPr>
              <a:t>:</a:t>
            </a:r>
            <a:r>
              <a:rPr lang="ru-RU" sz="1600" kern="0" dirty="0" smtClean="0">
                <a:solidFill>
                  <a:srgbClr val="00FFFF"/>
                </a:solidFill>
                <a:latin typeface="+mn-lt"/>
              </a:rPr>
              <a:t> 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из двух признаков, одинаковым образом ограничивающих объём определяемого понятия, определение должно ссылаться на </a:t>
            </a:r>
            <a:r>
              <a:rPr lang="ru-RU" sz="1600" kern="0" dirty="0" smtClean="0">
                <a:solidFill>
                  <a:srgbClr val="00FF00"/>
                </a:solidFill>
                <a:latin typeface="+mn-lt"/>
              </a:rPr>
              <a:t>более существенный </a:t>
            </a:r>
            <a:r>
              <a:rPr lang="ru-RU" sz="1600" kern="0" dirty="0" smtClean="0">
                <a:solidFill>
                  <a:schemeClr val="accent3"/>
                </a:solidFill>
                <a:latin typeface="+mn-lt"/>
              </a:rPr>
              <a:t>(логически первичный).</a:t>
            </a:r>
            <a:endParaRPr lang="en-US" sz="1600" kern="0" dirty="0" smtClean="0">
              <a:solidFill>
                <a:schemeClr val="accent3"/>
              </a:solidFill>
              <a:latin typeface="+mn-lt"/>
            </a:endParaRPr>
          </a:p>
          <a:p>
            <a:pPr marL="342900" indent="-342900" algn="l">
              <a:spcBef>
                <a:spcPts val="200"/>
              </a:spcBef>
              <a:buFontTx/>
              <a:buChar char="•"/>
              <a:defRPr/>
            </a:pPr>
            <a:r>
              <a:rPr lang="ru-RU" sz="1600" kern="0" dirty="0" smtClean="0">
                <a:solidFill>
                  <a:srgbClr val="00FFFF"/>
                </a:solidFill>
                <a:latin typeface="+mn-lt"/>
              </a:rPr>
              <a:t>Правило </a:t>
            </a:r>
            <a:r>
              <a:rPr lang="ru-RU" sz="1600" kern="0" dirty="0">
                <a:solidFill>
                  <a:srgbClr val="00FFFF"/>
                </a:solidFill>
                <a:latin typeface="+mn-lt"/>
              </a:rPr>
              <a:t>круга</a:t>
            </a:r>
            <a:r>
              <a:rPr lang="ru-RU" sz="1600" kern="0" dirty="0">
                <a:latin typeface="+mn-lt"/>
              </a:rPr>
              <a:t>: </a:t>
            </a:r>
            <a:r>
              <a:rPr lang="ru-RU" sz="1600" kern="0" dirty="0" smtClean="0">
                <a:latin typeface="+mn-lt"/>
              </a:rPr>
              <a:t>понятие </a:t>
            </a:r>
            <a:r>
              <a:rPr lang="ru-RU" sz="1600" kern="0" dirty="0">
                <a:latin typeface="+mn-lt"/>
              </a:rPr>
              <a:t>не должно определяться посредством такого понятия, которое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само становится ясным только посредством </a:t>
            </a:r>
            <a:r>
              <a:rPr lang="ru-RU" sz="1600" kern="0" dirty="0">
                <a:solidFill>
                  <a:srgbClr val="FFFF00"/>
                </a:solidFill>
                <a:latin typeface="+mn-lt"/>
              </a:rPr>
              <a:t>определяемого понятия</a:t>
            </a:r>
            <a:r>
              <a:rPr lang="ru-RU" sz="1600" kern="0" dirty="0">
                <a:latin typeface="+mn-lt"/>
              </a:rPr>
              <a:t>.</a:t>
            </a:r>
          </a:p>
          <a:p>
            <a:pPr marL="342900" indent="-342900" algn="l">
              <a:spcBef>
                <a:spcPts val="200"/>
              </a:spcBef>
              <a:buFontTx/>
              <a:buChar char="•"/>
              <a:defRPr/>
            </a:pPr>
            <a:r>
              <a:rPr lang="ru-RU" sz="1600" kern="0" dirty="0">
                <a:solidFill>
                  <a:srgbClr val="00FFFF"/>
                </a:solidFill>
                <a:latin typeface="+mn-lt"/>
              </a:rPr>
              <a:t>Правило непротиворечивости</a:t>
            </a:r>
            <a:r>
              <a:rPr lang="ru-RU" sz="1600" kern="0" dirty="0">
                <a:latin typeface="+mn-lt"/>
              </a:rPr>
              <a:t>: определение не должно содержать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логических противоречий</a:t>
            </a:r>
            <a:r>
              <a:rPr lang="ru-RU" sz="1600" kern="0" dirty="0">
                <a:latin typeface="+mn-lt"/>
              </a:rPr>
              <a:t>.</a:t>
            </a:r>
          </a:p>
          <a:p>
            <a:pPr marL="342900" indent="-342900" algn="l">
              <a:spcBef>
                <a:spcPts val="200"/>
              </a:spcBef>
              <a:buFontTx/>
              <a:buChar char="•"/>
              <a:defRPr/>
            </a:pPr>
            <a:r>
              <a:rPr lang="ru-RU" sz="1600" kern="0" dirty="0">
                <a:solidFill>
                  <a:srgbClr val="00FFFF"/>
                </a:solidFill>
              </a:rPr>
              <a:t>Правило положительности</a:t>
            </a:r>
            <a:r>
              <a:rPr lang="ru-RU" sz="1600" kern="0" dirty="0"/>
              <a:t>: определение не должно быть </a:t>
            </a:r>
            <a:r>
              <a:rPr lang="ru-RU" sz="1600" kern="0" dirty="0" smtClean="0">
                <a:solidFill>
                  <a:srgbClr val="00FF00"/>
                </a:solidFill>
              </a:rPr>
              <a:t>отрицательным</a:t>
            </a:r>
            <a:r>
              <a:rPr lang="ru-RU" sz="1600" kern="0" dirty="0"/>
              <a:t>.</a:t>
            </a:r>
            <a:endParaRPr lang="ru-RU" sz="1600" kern="0" dirty="0">
              <a:latin typeface="+mn-lt"/>
            </a:endParaRPr>
          </a:p>
          <a:p>
            <a:pPr marL="342900" indent="-342900" algn="l">
              <a:spcBef>
                <a:spcPts val="200"/>
              </a:spcBef>
              <a:buFontTx/>
              <a:buChar char="•"/>
              <a:defRPr/>
            </a:pPr>
            <a:r>
              <a:rPr lang="ru-RU" sz="1600" kern="0" dirty="0">
                <a:solidFill>
                  <a:srgbClr val="00FFFF"/>
                </a:solidFill>
                <a:latin typeface="+mn-lt"/>
              </a:rPr>
              <a:t>Правило ясности (чёткости)</a:t>
            </a:r>
            <a:r>
              <a:rPr lang="ru-RU" sz="1600" kern="0" dirty="0">
                <a:latin typeface="+mn-lt"/>
              </a:rPr>
              <a:t>: определение не должно осуществляться </a:t>
            </a:r>
            <a:r>
              <a:rPr lang="ru-RU" sz="1600" kern="0" dirty="0" smtClean="0">
                <a:latin typeface="+mn-lt"/>
              </a:rPr>
              <a:t>посредством </a:t>
            </a:r>
            <a:r>
              <a:rPr lang="ru-RU" sz="1600" kern="0" dirty="0">
                <a:latin typeface="+mn-lt"/>
              </a:rPr>
              <a:t>понятий, 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менее ясных</a:t>
            </a:r>
            <a:r>
              <a:rPr lang="ru-RU" sz="1600" kern="0" dirty="0">
                <a:latin typeface="+mn-lt"/>
              </a:rPr>
              <a:t>,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 </a:t>
            </a:r>
            <a:r>
              <a:rPr lang="ru-RU" sz="1600" kern="0" dirty="0">
                <a:latin typeface="+mn-lt"/>
              </a:rPr>
              <a:t>чем</a:t>
            </a:r>
            <a:r>
              <a:rPr lang="ru-RU" sz="1600" kern="0" dirty="0">
                <a:solidFill>
                  <a:srgbClr val="00FF00"/>
                </a:solidFill>
                <a:latin typeface="+mn-lt"/>
              </a:rPr>
              <a:t> </a:t>
            </a:r>
            <a:r>
              <a:rPr lang="ru-RU" sz="1600" kern="0" dirty="0" smtClean="0">
                <a:solidFill>
                  <a:srgbClr val="FFFF00"/>
                </a:solidFill>
                <a:latin typeface="+mn-lt"/>
              </a:rPr>
              <a:t>определяемое понятие</a:t>
            </a:r>
            <a:r>
              <a:rPr lang="ru-RU" sz="1600" kern="0" dirty="0" smtClean="0">
                <a:latin typeface="+mn-lt"/>
              </a:rPr>
              <a:t>,</a:t>
            </a:r>
            <a:r>
              <a:rPr lang="ru-RU" sz="1600" kern="0" dirty="0" smtClean="0">
                <a:solidFill>
                  <a:srgbClr val="00FF00"/>
                </a:solidFill>
                <a:latin typeface="+mn-lt"/>
              </a:rPr>
              <a:t> </a:t>
            </a:r>
            <a:r>
              <a:rPr lang="ru-RU" sz="1600" kern="0" dirty="0" smtClean="0">
                <a:latin typeface="+mn-lt"/>
              </a:rPr>
              <a:t>и </a:t>
            </a:r>
            <a:r>
              <a:rPr lang="ru-RU" sz="1600" kern="0" dirty="0">
                <a:latin typeface="+mn-lt"/>
              </a:rPr>
              <a:t>должно быть свободно от двусмысленных и </a:t>
            </a:r>
            <a:r>
              <a:rPr lang="ru-RU" sz="1600" kern="0" dirty="0" smtClean="0">
                <a:latin typeface="+mn-lt"/>
              </a:rPr>
              <a:t>метафорических </a:t>
            </a:r>
            <a:r>
              <a:rPr lang="ru-RU" sz="1600" kern="0" dirty="0">
                <a:latin typeface="+mn-lt"/>
              </a:rPr>
              <a:t>выражений.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80000" y="3996000"/>
            <a:ext cx="4320000" cy="27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Слишком широкое определение</a:t>
            </a:r>
            <a:r>
              <a:rPr lang="en-GB" sz="2000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есть ошибка в определении, вытекающая из недостаточно строгого ограничения объёма понятия, в результате чего </a:t>
            </a:r>
            <a:r>
              <a:rPr lang="ru-RU" dirty="0" smtClean="0">
                <a:solidFill>
                  <a:srgbClr val="FF66FF"/>
                </a:solidFill>
              </a:rPr>
              <a:t>определению формально удовлетворяют некоторые предметы, не принадлежащие объёму определяемого понятия</a:t>
            </a:r>
            <a:r>
              <a:rPr lang="ru-RU" dirty="0" smtClean="0"/>
              <a:t>.</a:t>
            </a:r>
            <a:r>
              <a:rPr lang="ru-RU" dirty="0" smtClean="0">
                <a:solidFill>
                  <a:srgbClr val="FF66FF"/>
                </a:solidFill>
              </a:rPr>
              <a:t> </a:t>
            </a:r>
            <a:endParaRPr lang="en-GB" dirty="0">
              <a:solidFill>
                <a:srgbClr val="FF66FF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7200" y="273600"/>
            <a:ext cx="8229600" cy="11448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1224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432"/>
              </a:spcBef>
              <a:buFont typeface="Wingdings" pitchFamily="2" charset="2"/>
              <a:buChar char="q"/>
              <a:defRPr/>
            </a:pPr>
            <a:r>
              <a:rPr lang="ru-RU" kern="0" dirty="0" smtClean="0">
                <a:solidFill>
                  <a:srgbClr val="00FFFF"/>
                </a:solidFill>
              </a:rPr>
              <a:t>Правило соразмерности</a:t>
            </a:r>
            <a:r>
              <a:rPr lang="ru-RU" kern="0" dirty="0" smtClean="0"/>
              <a:t>: </a:t>
            </a:r>
            <a:r>
              <a:rPr lang="ru-RU" kern="0" dirty="0" smtClean="0">
                <a:solidFill>
                  <a:schemeClr val="accent3"/>
                </a:solidFill>
              </a:rPr>
              <a:t>объём </a:t>
            </a:r>
            <a:r>
              <a:rPr lang="ru-RU" kern="0" dirty="0" smtClean="0"/>
              <a:t>определяющего понятия (дефиниенса) должен совпадать с объёмом определяемого понятия (дефиниендума), </a:t>
            </a:r>
            <a:r>
              <a:rPr lang="ru-RU" kern="0" dirty="0" smtClean="0">
                <a:solidFill>
                  <a:schemeClr val="accent3"/>
                </a:solidFill>
              </a:rPr>
              <a:t>другими словами, </a:t>
            </a:r>
            <a:r>
              <a:rPr lang="ru-RU" kern="0" dirty="0" smtClean="0">
                <a:solidFill>
                  <a:srgbClr val="FFFF00"/>
                </a:solidFill>
              </a:rPr>
              <a:t>определяемое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и </a:t>
            </a:r>
            <a:r>
              <a:rPr lang="ru-RU" kern="0" dirty="0" smtClean="0">
                <a:solidFill>
                  <a:srgbClr val="FFFF00"/>
                </a:solidFill>
              </a:rPr>
              <a:t>определяющее</a:t>
            </a:r>
            <a:r>
              <a:rPr lang="ru-RU" kern="0" dirty="0" smtClean="0">
                <a:solidFill>
                  <a:schemeClr val="accent3"/>
                </a:solidFill>
              </a:rPr>
              <a:t> понятия должны быть </a:t>
            </a:r>
            <a:r>
              <a:rPr lang="ru-RU" kern="0" dirty="0" smtClean="0">
                <a:solidFill>
                  <a:srgbClr val="00FF00"/>
                </a:solidFill>
              </a:rPr>
              <a:t>равнозначащими</a:t>
            </a:r>
            <a:r>
              <a:rPr lang="ru-RU" kern="0" dirty="0" smtClean="0"/>
              <a:t>.</a:t>
            </a:r>
            <a:endParaRPr lang="ru-RU" kern="0" dirty="0">
              <a:latin typeface="+mn-lt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900000" y="2736000"/>
            <a:ext cx="8136000" cy="1188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lnSpc>
                <a:spcPct val="95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ru-RU" dirty="0" smtClean="0"/>
              <a:t>Нарушение правила соразмерности приводит к </a:t>
            </a:r>
            <a:r>
              <a:rPr lang="ru-RU" dirty="0" smtClean="0">
                <a:solidFill>
                  <a:srgbClr val="FF66FF"/>
                </a:solidFill>
              </a:rPr>
              <a:t>несовпадению объёма определяемого понятия с совокупностью предметов, характеризуемых определяющими признаками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FF66FF"/>
                </a:solidFill>
              </a:rPr>
              <a:t> </a:t>
            </a:r>
            <a:r>
              <a:rPr lang="ru-RU" dirty="0" smtClean="0"/>
              <a:t>в результате чего определение оказывается </a:t>
            </a:r>
            <a:r>
              <a:rPr lang="ru-RU" dirty="0" smtClean="0">
                <a:solidFill>
                  <a:srgbClr val="FFFF00"/>
                </a:solidFill>
              </a:rPr>
              <a:t>слишком широким</a:t>
            </a:r>
            <a:r>
              <a:rPr lang="ru-RU" dirty="0" smtClean="0"/>
              <a:t> или </a:t>
            </a:r>
            <a:r>
              <a:rPr lang="ru-RU" dirty="0" smtClean="0">
                <a:solidFill>
                  <a:srgbClr val="FFFF00"/>
                </a:solidFill>
              </a:rPr>
              <a:t>слишком узким</a:t>
            </a:r>
            <a:r>
              <a:rPr lang="ru-RU" dirty="0" smtClean="0"/>
              <a:t>. 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3600"/>
            <a:ext cx="8229600" cy="11448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1224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432"/>
              </a:spcBef>
              <a:buFont typeface="Wingdings" pitchFamily="2" charset="2"/>
              <a:buChar char="q"/>
              <a:defRPr/>
            </a:pPr>
            <a:r>
              <a:rPr lang="ru-RU" kern="0" dirty="0" smtClean="0">
                <a:solidFill>
                  <a:srgbClr val="00FFFF"/>
                </a:solidFill>
              </a:rPr>
              <a:t>Правило соразмерности</a:t>
            </a:r>
            <a:r>
              <a:rPr lang="ru-RU" kern="0" dirty="0" smtClean="0"/>
              <a:t>:</a:t>
            </a:r>
            <a:r>
              <a:rPr lang="ru-RU" kern="0" dirty="0" smtClean="0">
                <a:solidFill>
                  <a:srgbClr val="00FFFF"/>
                </a:solidFill>
              </a:rPr>
              <a:t> </a:t>
            </a:r>
            <a:r>
              <a:rPr lang="ru-RU" kern="0" dirty="0" smtClean="0">
                <a:solidFill>
                  <a:schemeClr val="accent3"/>
                </a:solidFill>
              </a:rPr>
              <a:t>объём </a:t>
            </a:r>
            <a:r>
              <a:rPr lang="ru-RU" kern="0" dirty="0" smtClean="0"/>
              <a:t>определяющего понятия (дефиниенса) должен совпадать с объёмом определяемого понятия (дефиниендума), </a:t>
            </a:r>
            <a:r>
              <a:rPr lang="ru-RU" kern="0" dirty="0" smtClean="0">
                <a:solidFill>
                  <a:schemeClr val="accent3"/>
                </a:solidFill>
              </a:rPr>
              <a:t>другими словами, </a:t>
            </a:r>
            <a:r>
              <a:rPr lang="ru-RU" kern="0" dirty="0" smtClean="0">
                <a:solidFill>
                  <a:srgbClr val="FFFF00"/>
                </a:solidFill>
              </a:rPr>
              <a:t>определяемое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и </a:t>
            </a:r>
            <a:r>
              <a:rPr lang="ru-RU" kern="0" dirty="0" smtClean="0">
                <a:solidFill>
                  <a:srgbClr val="FFFF00"/>
                </a:solidFill>
              </a:rPr>
              <a:t>определяющее</a:t>
            </a:r>
            <a:r>
              <a:rPr lang="ru-RU" kern="0" dirty="0" smtClean="0">
                <a:solidFill>
                  <a:schemeClr val="accent3"/>
                </a:solidFill>
              </a:rPr>
              <a:t> понятия должны быть </a:t>
            </a:r>
            <a:r>
              <a:rPr lang="ru-RU" kern="0" dirty="0" smtClean="0">
                <a:solidFill>
                  <a:srgbClr val="00FF00"/>
                </a:solidFill>
              </a:rPr>
              <a:t>равнозначащими</a:t>
            </a:r>
            <a:r>
              <a:rPr lang="ru-RU" kern="0" dirty="0" smtClean="0"/>
              <a:t>.</a:t>
            </a:r>
            <a:endParaRPr lang="ru-RU" kern="0" dirty="0">
              <a:latin typeface="+mn-lt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900000" y="2844000"/>
            <a:ext cx="5724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/>
            <a:r>
              <a:rPr lang="ru-RU" dirty="0" smtClean="0">
                <a:solidFill>
                  <a:srgbClr val="0000FF"/>
                </a:solidFill>
              </a:rPr>
              <a:t>Параллелограмм есть геометрическая фигура.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900000" y="3600000"/>
            <a:ext cx="8136000" cy="3096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lnSpc>
                <a:spcPct val="95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ru-RU" dirty="0" smtClean="0"/>
              <a:t>Понятие «параллелограмм» не равнозначно понятию «геометрическая фигура»: мы называем «параллелограммом» </a:t>
            </a:r>
            <a:br>
              <a:rPr lang="ru-RU" dirty="0" smtClean="0"/>
            </a:br>
            <a:r>
              <a:rPr lang="ru-RU" dirty="0" smtClean="0">
                <a:solidFill>
                  <a:srgbClr val="00FF00"/>
                </a:solidFill>
              </a:rPr>
              <a:t>не любые</a:t>
            </a:r>
            <a:r>
              <a:rPr lang="ru-RU" dirty="0" smtClean="0"/>
              <a:t>, а лишь </a:t>
            </a:r>
            <a:r>
              <a:rPr lang="ru-RU" dirty="0" smtClean="0">
                <a:solidFill>
                  <a:srgbClr val="00FF00"/>
                </a:solidFill>
              </a:rPr>
              <a:t>некоторые</a:t>
            </a:r>
            <a:r>
              <a:rPr lang="ru-RU" dirty="0" smtClean="0"/>
              <a:t> геометрические фигуры. Будь </a:t>
            </a:r>
            <a:br>
              <a:rPr lang="ru-RU" dirty="0" smtClean="0"/>
            </a:br>
            <a:r>
              <a:rPr lang="ru-RU" dirty="0" smtClean="0"/>
              <a:t>эти понятия равнозначащими, правило соразмерности, конечно, не было бы нарушено, но и особой нужды в специальном понятии «параллелограмм» в таком случае не было бы. </a:t>
            </a:r>
            <a:endParaRPr lang="ru-RU" dirty="0" smtClean="0">
              <a:solidFill>
                <a:srgbClr val="00FF00"/>
              </a:solidFill>
            </a:endParaRPr>
          </a:p>
          <a:p>
            <a:pPr marL="800100" lvl="1" indent="-342900" algn="l" eaLnBrk="0" hangingPunct="0">
              <a:lnSpc>
                <a:spcPct val="95000"/>
              </a:lnSpc>
              <a:spcBef>
                <a:spcPts val="432"/>
              </a:spcBef>
              <a:buFont typeface="Wingdings" pitchFamily="2" charset="2"/>
              <a:buChar char="v"/>
            </a:pPr>
            <a:r>
              <a:rPr lang="ru-RU" sz="1600" dirty="0" smtClean="0"/>
              <a:t>Разумеется, суждение «Параллелограмм есть геометрическая фигура» истинно: параллелограмм ведь и в самом деле есть геометрическая фигура. И, разумеется, определение </a:t>
            </a:r>
            <a:r>
              <a:rPr lang="ru-RU" sz="1600" dirty="0" smtClean="0">
                <a:solidFill>
                  <a:srgbClr val="00FF00"/>
                </a:solidFill>
              </a:rPr>
              <a:t>должно быть истинным суждением</a:t>
            </a:r>
            <a:r>
              <a:rPr lang="ru-RU" sz="1600" dirty="0" smtClean="0"/>
              <a:t> (это положение настолько очевидно, что даже не формулируется как отдельное правило). Но </a:t>
            </a:r>
            <a:r>
              <a:rPr lang="ru-RU" sz="1600" dirty="0" smtClean="0">
                <a:solidFill>
                  <a:srgbClr val="00FF00"/>
                </a:solidFill>
              </a:rPr>
              <a:t>это не значит</a:t>
            </a:r>
            <a:r>
              <a:rPr lang="ru-RU" sz="1600" dirty="0" smtClean="0"/>
              <a:t>,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00"/>
                </a:solidFill>
              </a:rPr>
              <a:t>что любое истинное утверждение о предмете есть его</a:t>
            </a:r>
            <a:r>
              <a:rPr lang="ru-RU" sz="1600" dirty="0" smtClean="0">
                <a:solidFill>
                  <a:srgbClr val="00FFFF"/>
                </a:solidFill>
              </a:rPr>
              <a:t> </a:t>
            </a:r>
            <a:r>
              <a:rPr lang="ru-RU" sz="1600" dirty="0" smtClean="0">
                <a:solidFill>
                  <a:srgbClr val="FFFF00"/>
                </a:solidFill>
              </a:rPr>
              <a:t>определение</a:t>
            </a:r>
            <a:r>
              <a:rPr lang="ru-RU" sz="1600" dirty="0" smtClean="0"/>
              <a:t>.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  <p:cxnSp>
        <p:nvCxnSpPr>
          <p:cNvPr id="7" name="Прямая соединительная линия 6"/>
          <p:cNvCxnSpPr>
            <a:cxnSpLocks noChangeShapeType="1"/>
          </p:cNvCxnSpPr>
          <p:nvPr/>
        </p:nvCxnSpPr>
        <p:spPr bwMode="auto">
          <a:xfrm>
            <a:off x="900000" y="2844000"/>
            <a:ext cx="5724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8" name="Прямая соединительная линия 7"/>
          <p:cNvCxnSpPr>
            <a:cxnSpLocks noChangeShapeType="1"/>
          </p:cNvCxnSpPr>
          <p:nvPr/>
        </p:nvCxnSpPr>
        <p:spPr bwMode="auto">
          <a:xfrm rot="-660000">
            <a:off x="900000" y="2844922"/>
            <a:ext cx="5724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buClr>
                <a:schemeClr val="accent3"/>
              </a:buClr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Содержание понятия</a:t>
            </a:r>
            <a:r>
              <a:rPr lang="ru-RU" sz="1800" b="1" dirty="0" smtClean="0">
                <a:solidFill>
                  <a:schemeClr val="accent3"/>
                </a:solidFill>
              </a:rPr>
              <a:t> раскрывается </a:t>
            </a:r>
            <a:r>
              <a:rPr lang="ru-RU" sz="1800" b="1" dirty="0" smtClean="0">
                <a:solidFill>
                  <a:srgbClr val="00FF00"/>
                </a:solidFill>
              </a:rPr>
              <a:t>совокупностью суждений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в которых что-либо утверждается об </a:t>
            </a:r>
            <a:r>
              <a:rPr lang="ru-RU" sz="1800" b="1" dirty="0" smtClean="0">
                <a:solidFill>
                  <a:srgbClr val="00FF00"/>
                </a:solidFill>
              </a:rPr>
              <a:t>отличительных признаках </a:t>
            </a:r>
            <a:r>
              <a:rPr lang="ru-RU" sz="1800" b="1" dirty="0" smtClean="0">
                <a:solidFill>
                  <a:schemeClr val="accent3"/>
                </a:solidFill>
              </a:rPr>
              <a:t>рассматриваемого объекта.</a:t>
            </a:r>
          </a:p>
          <a:p>
            <a:pPr>
              <a:spcBef>
                <a:spcPts val="600"/>
              </a:spcBef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Таким образом,</a:t>
            </a:r>
            <a:r>
              <a:rPr lang="ru-RU" sz="1800" b="1" dirty="0" smtClean="0">
                <a:solidFill>
                  <a:schemeClr val="bg1"/>
                </a:solidFill>
              </a:rPr>
              <a:t> с точки зрения </a:t>
            </a:r>
            <a:r>
              <a:rPr lang="ru-RU" sz="1800" b="1" dirty="0" smtClean="0">
                <a:solidFill>
                  <a:srgbClr val="FFFF00"/>
                </a:solidFill>
              </a:rPr>
              <a:t>содержания</a:t>
            </a:r>
            <a:r>
              <a:rPr lang="ru-RU" sz="1800" b="1" dirty="0" smtClean="0">
                <a:solidFill>
                  <a:schemeClr val="bg1"/>
                </a:solidFill>
              </a:rPr>
              <a:t>, понятие можно охарактеризовать как </a:t>
            </a:r>
            <a:r>
              <a:rPr lang="ru-RU" sz="1800" b="1" dirty="0" smtClean="0">
                <a:solidFill>
                  <a:srgbClr val="00FF00"/>
                </a:solidFill>
              </a:rPr>
              <a:t>совокупность (множество) признаков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00FF00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</a:rPr>
              <a:t>причём каждый из таких признаков, в свою очередь, мыслится как </a:t>
            </a:r>
            <a:r>
              <a:rPr lang="ru-RU" sz="1800" b="1" dirty="0" smtClean="0">
                <a:solidFill>
                  <a:srgbClr val="00FF00"/>
                </a:solidFill>
              </a:rPr>
              <a:t>особое понятие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pPr>
              <a:spcBef>
                <a:spcPts val="600"/>
              </a:spcBef>
              <a:defRPr/>
            </a:pPr>
            <a:r>
              <a:rPr lang="ru-RU" sz="1800" b="1" dirty="0" smtClean="0">
                <a:solidFill>
                  <a:schemeClr val="accent3"/>
                </a:solidFill>
              </a:rPr>
              <a:t>Ядром этой совокупности признаков являются </a:t>
            </a:r>
            <a:r>
              <a:rPr lang="ru-RU" sz="1800" b="1" dirty="0" smtClean="0">
                <a:solidFill>
                  <a:srgbClr val="00FFFF"/>
                </a:solidFill>
              </a:rPr>
              <a:t>существенные</a:t>
            </a:r>
            <a:r>
              <a:rPr lang="ru-RU" sz="1800" b="1" dirty="0" smtClean="0">
                <a:solidFill>
                  <a:schemeClr val="accent3"/>
                </a:solidFill>
              </a:rPr>
              <a:t> и, стало быть, </a:t>
            </a:r>
            <a:r>
              <a:rPr lang="ru-RU" sz="1800" b="1" dirty="0" smtClean="0">
                <a:solidFill>
                  <a:srgbClr val="00FFFF"/>
                </a:solidFill>
              </a:rPr>
              <a:t>необходимые</a:t>
            </a:r>
            <a:r>
              <a:rPr lang="ru-RU" sz="1800" b="1" dirty="0" smtClean="0">
                <a:solidFill>
                  <a:schemeClr val="accent3"/>
                </a:solidFill>
              </a:rPr>
              <a:t> и </a:t>
            </a:r>
            <a:r>
              <a:rPr lang="ru-RU" sz="1800" b="1" dirty="0" smtClean="0">
                <a:solidFill>
                  <a:srgbClr val="00FFFF"/>
                </a:solidFill>
              </a:rPr>
              <a:t>общие</a:t>
            </a:r>
            <a:r>
              <a:rPr lang="ru-RU" sz="1800" b="1" dirty="0" smtClean="0">
                <a:solidFill>
                  <a:schemeClr val="accent3"/>
                </a:solidFill>
              </a:rPr>
              <a:t> признаки рассматриваемого объекта.</a:t>
            </a:r>
          </a:p>
          <a:p>
            <a:pPr marL="342900" lvl="1" indent="-342900" eaLnBrk="1" hangingPunct="1">
              <a:spcBef>
                <a:spcPts val="600"/>
              </a:spcBef>
              <a:buFontTx/>
              <a:buChar char="•"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Поскольку речь идёт об </a:t>
            </a:r>
            <a:r>
              <a:rPr lang="ru-RU" sz="1800" b="1" dirty="0" smtClean="0">
                <a:solidFill>
                  <a:srgbClr val="00FFFF"/>
                </a:solidFill>
              </a:rPr>
              <a:t>общих</a:t>
            </a:r>
            <a:r>
              <a:rPr lang="ru-RU" sz="1800" b="1" dirty="0" smtClean="0">
                <a:solidFill>
                  <a:schemeClr val="bg1"/>
                </a:solidFill>
              </a:rPr>
              <a:t> признаках предметов, понятие применяется к </a:t>
            </a:r>
            <a:r>
              <a:rPr lang="ru-RU" sz="1800" b="1" dirty="0" smtClean="0">
                <a:solidFill>
                  <a:srgbClr val="00FFFF"/>
                </a:solidFill>
              </a:rPr>
              <a:t>множеству</a:t>
            </a:r>
            <a:r>
              <a:rPr lang="ru-RU" sz="1800" b="1" dirty="0" smtClean="0">
                <a:solidFill>
                  <a:schemeClr val="bg1"/>
                </a:solidFill>
              </a:rPr>
              <a:t> (является </a:t>
            </a:r>
            <a:r>
              <a:rPr lang="ru-RU" sz="1800" b="1" dirty="0" smtClean="0">
                <a:solidFill>
                  <a:srgbClr val="00FF00"/>
                </a:solidFill>
              </a:rPr>
              <a:t>именем множества</a:t>
            </a:r>
            <a:r>
              <a:rPr lang="ru-RU" sz="1800" b="1" dirty="0" smtClean="0">
                <a:solidFill>
                  <a:schemeClr val="bg1"/>
                </a:solidFill>
              </a:rPr>
              <a:t>) предметов. Это множество составляет </a:t>
            </a:r>
            <a:r>
              <a:rPr lang="ru-RU" sz="1800" b="1" dirty="0" smtClean="0">
                <a:solidFill>
                  <a:srgbClr val="FFFF00"/>
                </a:solidFill>
              </a:rPr>
              <a:t>объём</a:t>
            </a:r>
            <a:r>
              <a:rPr lang="ru-RU" sz="1800" b="1" dirty="0" smtClean="0">
                <a:solidFill>
                  <a:schemeClr val="bg1"/>
                </a:solidFill>
              </a:rPr>
              <a:t> понятия и на языке логики именуется </a:t>
            </a:r>
            <a:r>
              <a:rPr lang="ru-RU" sz="1800" b="1" dirty="0" smtClean="0">
                <a:solidFill>
                  <a:srgbClr val="00FFFF"/>
                </a:solidFill>
              </a:rPr>
              <a:t>классом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Понятие как форма мышления </a:t>
            </a:r>
            <a:r>
              <a:rPr lang="ru-RU" sz="2800" kern="0" dirty="0" smtClean="0">
                <a:latin typeface="+mj-lt"/>
                <a:ea typeface="+mj-ea"/>
                <a:cs typeface="+mj-cs"/>
              </a:rPr>
              <a:t>Содержание </a:t>
            </a:r>
            <a:r>
              <a:rPr lang="ru-RU" sz="2800" kern="0" dirty="0">
                <a:latin typeface="+mj-lt"/>
                <a:ea typeface="+mj-ea"/>
                <a:cs typeface="+mj-cs"/>
              </a:rPr>
              <a:t>и объём понятия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3600"/>
            <a:ext cx="8229600" cy="11448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1224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432"/>
              </a:spcBef>
              <a:buFont typeface="Wingdings" pitchFamily="2" charset="2"/>
              <a:buChar char="q"/>
              <a:defRPr/>
            </a:pPr>
            <a:r>
              <a:rPr lang="ru-RU" kern="0" dirty="0" smtClean="0">
                <a:solidFill>
                  <a:srgbClr val="00FFFF"/>
                </a:solidFill>
              </a:rPr>
              <a:t>Правило соразмерности</a:t>
            </a:r>
            <a:r>
              <a:rPr lang="ru-RU" kern="0" dirty="0" smtClean="0"/>
              <a:t>:</a:t>
            </a:r>
            <a:r>
              <a:rPr lang="ru-RU" kern="0" dirty="0" smtClean="0">
                <a:solidFill>
                  <a:srgbClr val="00FFFF"/>
                </a:solidFill>
              </a:rPr>
              <a:t> </a:t>
            </a:r>
            <a:r>
              <a:rPr lang="ru-RU" kern="0" dirty="0" smtClean="0">
                <a:solidFill>
                  <a:schemeClr val="accent3"/>
                </a:solidFill>
              </a:rPr>
              <a:t>объём </a:t>
            </a:r>
            <a:r>
              <a:rPr lang="ru-RU" kern="0" dirty="0" smtClean="0"/>
              <a:t>определяющего понятия (дефиниенса) должен совпадать с объёмом определяемого понятия (дефиниендума), </a:t>
            </a:r>
            <a:r>
              <a:rPr lang="ru-RU" kern="0" dirty="0" smtClean="0">
                <a:solidFill>
                  <a:schemeClr val="accent3"/>
                </a:solidFill>
              </a:rPr>
              <a:t>другими словами, </a:t>
            </a:r>
            <a:r>
              <a:rPr lang="ru-RU" kern="0" dirty="0" smtClean="0">
                <a:solidFill>
                  <a:srgbClr val="FFFF00"/>
                </a:solidFill>
              </a:rPr>
              <a:t>определяемое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и </a:t>
            </a:r>
            <a:r>
              <a:rPr lang="ru-RU" kern="0" dirty="0" smtClean="0">
                <a:solidFill>
                  <a:srgbClr val="FFFF00"/>
                </a:solidFill>
              </a:rPr>
              <a:t>определяющее</a:t>
            </a:r>
            <a:r>
              <a:rPr lang="ru-RU" kern="0" dirty="0" smtClean="0">
                <a:solidFill>
                  <a:schemeClr val="accent3"/>
                </a:solidFill>
              </a:rPr>
              <a:t> понятия должны быть </a:t>
            </a:r>
            <a:r>
              <a:rPr lang="ru-RU" kern="0" dirty="0" smtClean="0">
                <a:solidFill>
                  <a:srgbClr val="00FF00"/>
                </a:solidFill>
              </a:rPr>
              <a:t>равнозначащими</a:t>
            </a:r>
            <a:r>
              <a:rPr lang="ru-RU" kern="0" dirty="0" smtClean="0"/>
              <a:t>.</a:t>
            </a:r>
            <a:endParaRPr lang="ru-RU" kern="0" dirty="0">
              <a:latin typeface="+mn-lt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900000" y="2844000"/>
            <a:ext cx="5724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/>
            <a:r>
              <a:rPr lang="ru-RU" dirty="0" smtClean="0">
                <a:solidFill>
                  <a:srgbClr val="0000FF"/>
                </a:solidFill>
              </a:rPr>
              <a:t>Параллелограмм есть геометрическая фигура.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900000" y="3600000"/>
            <a:ext cx="8136000" cy="3096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lnSpc>
                <a:spcPct val="95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ru-RU" dirty="0" smtClean="0"/>
              <a:t>Понятие «параллелограмм» не равнозначно понятию «геометрическая фигура»: мы называем «параллелограммом» </a:t>
            </a:r>
            <a:br>
              <a:rPr lang="ru-RU" dirty="0" smtClean="0"/>
            </a:br>
            <a:r>
              <a:rPr lang="ru-RU" dirty="0" smtClean="0">
                <a:solidFill>
                  <a:srgbClr val="00FF00"/>
                </a:solidFill>
              </a:rPr>
              <a:t>не любые</a:t>
            </a:r>
            <a:r>
              <a:rPr lang="ru-RU" dirty="0" smtClean="0"/>
              <a:t>, а лишь </a:t>
            </a:r>
            <a:r>
              <a:rPr lang="ru-RU" dirty="0" smtClean="0">
                <a:solidFill>
                  <a:srgbClr val="00FF00"/>
                </a:solidFill>
              </a:rPr>
              <a:t>некоторые</a:t>
            </a:r>
            <a:r>
              <a:rPr lang="ru-RU" dirty="0" smtClean="0"/>
              <a:t> геометрические фигуры. Будь </a:t>
            </a:r>
            <a:br>
              <a:rPr lang="ru-RU" dirty="0" smtClean="0"/>
            </a:br>
            <a:r>
              <a:rPr lang="ru-RU" dirty="0" smtClean="0"/>
              <a:t>эти понятия равнозначащими, правило соразмерности, конечно, не было бы нарушено, но и особой нужды в специальном понятии «параллелограмм» в таком случае не было бы. </a:t>
            </a:r>
            <a:endParaRPr lang="ru-RU" dirty="0" smtClean="0">
              <a:solidFill>
                <a:srgbClr val="00FF00"/>
              </a:solidFill>
            </a:endParaRPr>
          </a:p>
          <a:p>
            <a:pPr marL="800100" lvl="1" indent="-342900" algn="l" eaLnBrk="0" hangingPunct="0">
              <a:lnSpc>
                <a:spcPct val="95000"/>
              </a:lnSpc>
              <a:spcBef>
                <a:spcPts val="432"/>
              </a:spcBef>
              <a:buFont typeface="Wingdings" pitchFamily="2" charset="2"/>
              <a:buChar char="v"/>
            </a:pPr>
            <a:r>
              <a:rPr lang="ru-RU" sz="1600" dirty="0" smtClean="0"/>
              <a:t>Суждение устанавливает (выражает) логическое отношение между понятиями. </a:t>
            </a:r>
            <a:r>
              <a:rPr lang="ru-RU" sz="1600" dirty="0" smtClean="0">
                <a:solidFill>
                  <a:srgbClr val="00FF00"/>
                </a:solidFill>
              </a:rPr>
              <a:t>Логическое определение</a:t>
            </a:r>
            <a:r>
              <a:rPr lang="ru-RU" sz="1600" dirty="0" smtClean="0"/>
              <a:t> (дефиниция) – </a:t>
            </a:r>
            <a:br>
              <a:rPr lang="ru-RU" sz="1600" dirty="0" smtClean="0"/>
            </a:br>
            <a:r>
              <a:rPr lang="ru-RU" sz="1600" dirty="0" smtClean="0"/>
              <a:t>это разновидность суждения, устанавливающая (выражающая) </a:t>
            </a:r>
            <a:br>
              <a:rPr lang="ru-RU" sz="1600" dirty="0" smtClean="0"/>
            </a:br>
            <a:r>
              <a:rPr lang="ru-RU" sz="1600" dirty="0" smtClean="0"/>
              <a:t>не любое, но лишь </a:t>
            </a:r>
            <a:r>
              <a:rPr lang="ru-RU" sz="1600" dirty="0" smtClean="0">
                <a:solidFill>
                  <a:srgbClr val="00FF00"/>
                </a:solidFill>
              </a:rPr>
              <a:t>одно</a:t>
            </a:r>
            <a:r>
              <a:rPr lang="ru-RU" sz="1600" dirty="0" smtClean="0"/>
              <a:t> из возможных логических отношений между понятиями, а именно логическое отношение </a:t>
            </a:r>
            <a:r>
              <a:rPr lang="ru-RU" sz="1600" dirty="0" smtClean="0">
                <a:solidFill>
                  <a:srgbClr val="FFFF00"/>
                </a:solidFill>
              </a:rPr>
              <a:t>равнозначности</a:t>
            </a:r>
            <a:r>
              <a:rPr lang="ru-RU" sz="1600" dirty="0" smtClean="0"/>
              <a:t>. 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  <p:cxnSp>
        <p:nvCxnSpPr>
          <p:cNvPr id="7" name="Прямая соединительная линия 6"/>
          <p:cNvCxnSpPr>
            <a:cxnSpLocks noChangeShapeType="1"/>
          </p:cNvCxnSpPr>
          <p:nvPr/>
        </p:nvCxnSpPr>
        <p:spPr bwMode="auto">
          <a:xfrm>
            <a:off x="900000" y="2844000"/>
            <a:ext cx="5724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8" name="Прямая соединительная линия 7"/>
          <p:cNvCxnSpPr>
            <a:cxnSpLocks noChangeShapeType="1"/>
          </p:cNvCxnSpPr>
          <p:nvPr/>
        </p:nvCxnSpPr>
        <p:spPr bwMode="auto">
          <a:xfrm rot="-660000">
            <a:off x="900000" y="2844922"/>
            <a:ext cx="5724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80000" y="3996000"/>
            <a:ext cx="4320000" cy="27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Слишком широкое определение</a:t>
            </a:r>
            <a:r>
              <a:rPr lang="en-GB" sz="2000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есть ошибка в определении, вытекающая из недостаточно строгого ограничения объёма понятия, в результате чего </a:t>
            </a:r>
            <a:r>
              <a:rPr lang="ru-RU" dirty="0" smtClean="0">
                <a:solidFill>
                  <a:srgbClr val="FF66FF"/>
                </a:solidFill>
              </a:rPr>
              <a:t>определению формально удовлетворяют некоторые предметы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66FF"/>
                </a:solidFill>
              </a:rPr>
              <a:t>не принадлежащие объёму определяемого понятия</a:t>
            </a:r>
            <a:r>
              <a:rPr lang="ru-RU" dirty="0" smtClean="0"/>
              <a:t>. </a:t>
            </a:r>
            <a:endParaRPr lang="en-GB" dirty="0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644000" y="3996000"/>
            <a:ext cx="4320000" cy="27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Слишком узкое определение</a:t>
            </a:r>
            <a:r>
              <a:rPr lang="en-GB" sz="2000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 есть ошибка в определении, вытекающая из чересчур </a:t>
            </a:r>
            <a:br>
              <a:rPr lang="ru-RU" dirty="0" smtClean="0"/>
            </a:br>
            <a:r>
              <a:rPr lang="ru-RU" dirty="0" smtClean="0"/>
              <a:t>строгого ограничения объёма понятия, в результате чего </a:t>
            </a:r>
            <a:r>
              <a:rPr lang="ru-RU" dirty="0" smtClean="0">
                <a:solidFill>
                  <a:srgbClr val="FF66FF"/>
                </a:solidFill>
              </a:rPr>
              <a:t>определению формально </a:t>
            </a:r>
            <a:br>
              <a:rPr lang="ru-RU" dirty="0" smtClean="0">
                <a:solidFill>
                  <a:srgbClr val="FF66FF"/>
                </a:solidFill>
              </a:rPr>
            </a:br>
            <a:r>
              <a:rPr lang="ru-RU" dirty="0" smtClean="0">
                <a:solidFill>
                  <a:srgbClr val="FF66FF"/>
                </a:solidFill>
              </a:rPr>
              <a:t>не удовлетворяют некоторые предметы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FF66FF"/>
                </a:solidFill>
              </a:rPr>
              <a:t> принадлежащие объёму определяемого понятия</a:t>
            </a:r>
            <a:r>
              <a:rPr lang="ru-RU" dirty="0" smtClean="0"/>
              <a:t>. </a:t>
            </a:r>
            <a:endParaRPr lang="en-GB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7200" y="273600"/>
            <a:ext cx="8229600" cy="11448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1224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432"/>
              </a:spcBef>
              <a:buFont typeface="Wingdings" pitchFamily="2" charset="2"/>
              <a:buChar char="q"/>
              <a:defRPr/>
            </a:pPr>
            <a:r>
              <a:rPr lang="ru-RU" kern="0" dirty="0" smtClean="0">
                <a:solidFill>
                  <a:srgbClr val="00FFFF"/>
                </a:solidFill>
              </a:rPr>
              <a:t>Правило соразмерности</a:t>
            </a:r>
            <a:r>
              <a:rPr lang="ru-RU" kern="0" dirty="0" smtClean="0"/>
              <a:t>:</a:t>
            </a:r>
            <a:r>
              <a:rPr lang="ru-RU" kern="0" dirty="0" smtClean="0">
                <a:solidFill>
                  <a:srgbClr val="00FFFF"/>
                </a:solidFill>
              </a:rPr>
              <a:t> </a:t>
            </a:r>
            <a:r>
              <a:rPr lang="ru-RU" kern="0" dirty="0" smtClean="0">
                <a:solidFill>
                  <a:schemeClr val="accent3"/>
                </a:solidFill>
              </a:rPr>
              <a:t>объём </a:t>
            </a:r>
            <a:r>
              <a:rPr lang="ru-RU" kern="0" dirty="0" smtClean="0"/>
              <a:t>определяющего понятия (дефиниенса) должен совпадать с объёмом определяемого понятия (дефиниендума), </a:t>
            </a:r>
            <a:r>
              <a:rPr lang="ru-RU" kern="0" dirty="0" smtClean="0">
                <a:solidFill>
                  <a:schemeClr val="accent3"/>
                </a:solidFill>
              </a:rPr>
              <a:t>другими словами, </a:t>
            </a:r>
            <a:r>
              <a:rPr lang="ru-RU" kern="0" dirty="0" smtClean="0">
                <a:solidFill>
                  <a:srgbClr val="FFFF00"/>
                </a:solidFill>
              </a:rPr>
              <a:t>определяемое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и </a:t>
            </a:r>
            <a:r>
              <a:rPr lang="ru-RU" kern="0" dirty="0" smtClean="0">
                <a:solidFill>
                  <a:srgbClr val="FFFF00"/>
                </a:solidFill>
              </a:rPr>
              <a:t>определяющее</a:t>
            </a:r>
            <a:r>
              <a:rPr lang="ru-RU" kern="0" dirty="0" smtClean="0">
                <a:solidFill>
                  <a:schemeClr val="accent3"/>
                </a:solidFill>
              </a:rPr>
              <a:t> понятия должны быть </a:t>
            </a:r>
            <a:r>
              <a:rPr lang="ru-RU" kern="0" dirty="0" smtClean="0">
                <a:solidFill>
                  <a:srgbClr val="00FF00"/>
                </a:solidFill>
              </a:rPr>
              <a:t>равнозначащими</a:t>
            </a:r>
            <a:r>
              <a:rPr lang="ru-RU" kern="0" dirty="0" smtClean="0"/>
              <a:t>.</a:t>
            </a:r>
            <a:endParaRPr lang="ru-RU" kern="0" dirty="0">
              <a:latin typeface="+mn-lt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900000" y="2736000"/>
            <a:ext cx="8136000" cy="1188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lnSpc>
                <a:spcPct val="95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ru-RU" dirty="0" smtClean="0"/>
              <a:t>Нарушение правила соразмерности приводит к </a:t>
            </a:r>
            <a:r>
              <a:rPr lang="ru-RU" dirty="0" smtClean="0">
                <a:solidFill>
                  <a:srgbClr val="FF66FF"/>
                </a:solidFill>
              </a:rPr>
              <a:t>несовпадению объёма определяемого понятия с совокупностью предметов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66FF"/>
                </a:solidFill>
              </a:rPr>
              <a:t>характеризуемых определяющими признаками</a:t>
            </a:r>
            <a:r>
              <a:rPr lang="ru-RU" dirty="0" smtClean="0"/>
              <a:t>, в результате чего определение оказывается </a:t>
            </a:r>
            <a:r>
              <a:rPr lang="ru-RU" dirty="0" smtClean="0">
                <a:solidFill>
                  <a:srgbClr val="FFFF00"/>
                </a:solidFill>
              </a:rPr>
              <a:t>слишком широким</a:t>
            </a:r>
            <a:r>
              <a:rPr lang="ru-RU" dirty="0" smtClean="0"/>
              <a:t> или </a:t>
            </a:r>
            <a:r>
              <a:rPr lang="ru-RU" dirty="0" smtClean="0">
                <a:solidFill>
                  <a:srgbClr val="FFFF00"/>
                </a:solidFill>
              </a:rPr>
              <a:t>слишком узким</a:t>
            </a:r>
            <a:r>
              <a:rPr lang="ru-RU" dirty="0" smtClean="0"/>
              <a:t>.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3600"/>
            <a:ext cx="8229600" cy="11448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1224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432"/>
              </a:spcBef>
              <a:buFont typeface="Wingdings" pitchFamily="2" charset="2"/>
              <a:buChar char="q"/>
              <a:defRPr/>
            </a:pPr>
            <a:r>
              <a:rPr lang="ru-RU" kern="0" dirty="0" smtClean="0">
                <a:solidFill>
                  <a:srgbClr val="00FFFF"/>
                </a:solidFill>
              </a:rPr>
              <a:t>Правило соразмерности</a:t>
            </a:r>
            <a:r>
              <a:rPr lang="ru-RU" kern="0" dirty="0" smtClean="0"/>
              <a:t>:</a:t>
            </a:r>
            <a:r>
              <a:rPr lang="ru-RU" kern="0" dirty="0" smtClean="0">
                <a:solidFill>
                  <a:srgbClr val="00FFFF"/>
                </a:solidFill>
              </a:rPr>
              <a:t> </a:t>
            </a:r>
            <a:r>
              <a:rPr lang="ru-RU" kern="0" dirty="0" smtClean="0">
                <a:solidFill>
                  <a:schemeClr val="accent3"/>
                </a:solidFill>
              </a:rPr>
              <a:t>объём </a:t>
            </a:r>
            <a:r>
              <a:rPr lang="ru-RU" kern="0" dirty="0" smtClean="0"/>
              <a:t>определяющего понятия (дефиниенса) должен совпадать с объёмом определяемого понятия (дефиниендума), </a:t>
            </a:r>
            <a:r>
              <a:rPr lang="ru-RU" kern="0" dirty="0" smtClean="0">
                <a:solidFill>
                  <a:schemeClr val="accent3"/>
                </a:solidFill>
              </a:rPr>
              <a:t>другими словами, </a:t>
            </a:r>
            <a:r>
              <a:rPr lang="ru-RU" kern="0" dirty="0" smtClean="0">
                <a:solidFill>
                  <a:srgbClr val="FFFF00"/>
                </a:solidFill>
              </a:rPr>
              <a:t>определяемое</a:t>
            </a:r>
            <a:r>
              <a:rPr lang="ru-RU" kern="0" dirty="0" smtClean="0">
                <a:solidFill>
                  <a:schemeClr val="accent3"/>
                </a:solidFill>
              </a:rPr>
              <a:t> </a:t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и </a:t>
            </a:r>
            <a:r>
              <a:rPr lang="ru-RU" kern="0" dirty="0" smtClean="0">
                <a:solidFill>
                  <a:srgbClr val="FFFF00"/>
                </a:solidFill>
              </a:rPr>
              <a:t>определяющее</a:t>
            </a:r>
            <a:r>
              <a:rPr lang="ru-RU" kern="0" dirty="0" smtClean="0">
                <a:solidFill>
                  <a:schemeClr val="accent3"/>
                </a:solidFill>
              </a:rPr>
              <a:t> понятия должны быть </a:t>
            </a:r>
            <a:r>
              <a:rPr lang="ru-RU" kern="0" dirty="0" smtClean="0">
                <a:solidFill>
                  <a:srgbClr val="00FF00"/>
                </a:solidFill>
              </a:rPr>
              <a:t>равнозначащими</a:t>
            </a:r>
            <a:r>
              <a:rPr lang="ru-RU" kern="0" dirty="0" smtClean="0"/>
              <a:t>.</a:t>
            </a:r>
            <a:endParaRPr lang="ru-RU" kern="0" dirty="0">
              <a:latin typeface="+mn-lt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900000" y="2844000"/>
            <a:ext cx="5076000" cy="828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/>
            <a:r>
              <a:rPr lang="ru-RU" dirty="0" smtClean="0">
                <a:solidFill>
                  <a:srgbClr val="0000FF"/>
                </a:solidFill>
              </a:rPr>
              <a:t>Параллелограмм есть четырёхугольник, стороны которого равны между собой.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900000" y="3888000"/>
            <a:ext cx="8136000" cy="1692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lnSpc>
                <a:spcPct val="95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ru-RU" dirty="0" smtClean="0"/>
              <a:t>Четырёхугольник, у которого, помимо равенства </a:t>
            </a:r>
            <a:r>
              <a:rPr lang="ru-RU" dirty="0" smtClean="0">
                <a:solidFill>
                  <a:srgbClr val="00FF00"/>
                </a:solidFill>
              </a:rPr>
              <a:t>противолежащих сторон</a:t>
            </a:r>
            <a:r>
              <a:rPr lang="ru-RU" dirty="0" smtClean="0"/>
              <a:t>, равны и </a:t>
            </a:r>
            <a:r>
              <a:rPr lang="ru-RU" dirty="0" smtClean="0">
                <a:solidFill>
                  <a:srgbClr val="00FF00"/>
                </a:solidFill>
              </a:rPr>
              <a:t>прилежащие стороны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(что равносильно равенству всех четырёх сторон фигуры), </a:t>
            </a:r>
            <a:br>
              <a:rPr lang="ru-RU" dirty="0" smtClean="0"/>
            </a:br>
            <a:r>
              <a:rPr lang="ru-RU" dirty="0" smtClean="0"/>
              <a:t>есть, конечно, параллелограмм, но </a:t>
            </a:r>
            <a:r>
              <a:rPr lang="ru-RU" dirty="0" smtClean="0">
                <a:solidFill>
                  <a:srgbClr val="FF66FF"/>
                </a:solidFill>
              </a:rPr>
              <a:t>не всякий четырёхугольник, противоположные стороны которого параллельны, удовлетворяет этому двойному условию</a:t>
            </a:r>
            <a:r>
              <a:rPr lang="ru-RU" dirty="0" smtClean="0"/>
              <a:t>. </a:t>
            </a:r>
          </a:p>
        </p:txBody>
      </p:sp>
      <p:cxnSp>
        <p:nvCxnSpPr>
          <p:cNvPr id="7" name="Прямая соединительная линия 6"/>
          <p:cNvCxnSpPr>
            <a:cxnSpLocks noChangeShapeType="1"/>
          </p:cNvCxnSpPr>
          <p:nvPr/>
        </p:nvCxnSpPr>
        <p:spPr bwMode="auto">
          <a:xfrm>
            <a:off x="900000" y="2844000"/>
            <a:ext cx="5076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8" name="Прямая соединительная линия 7"/>
          <p:cNvCxnSpPr>
            <a:cxnSpLocks noChangeShapeType="1"/>
          </p:cNvCxnSpPr>
          <p:nvPr/>
        </p:nvCxnSpPr>
        <p:spPr bwMode="auto">
          <a:xfrm rot="-1080000">
            <a:off x="900000" y="2844000"/>
            <a:ext cx="5076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3600"/>
            <a:ext cx="8229600" cy="11448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1224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432"/>
              </a:spcBef>
              <a:buFont typeface="Wingdings" pitchFamily="2" charset="2"/>
              <a:buChar char="q"/>
              <a:defRPr/>
            </a:pPr>
            <a:r>
              <a:rPr lang="ru-RU" kern="0" dirty="0" smtClean="0">
                <a:solidFill>
                  <a:srgbClr val="00FFFF"/>
                </a:solidFill>
              </a:rPr>
              <a:t>Правило видоспецифического признака</a:t>
            </a:r>
            <a:r>
              <a:rPr lang="ru-RU" kern="0" dirty="0" smtClean="0"/>
              <a:t>: отличительный признак должен быть присущ </a:t>
            </a:r>
            <a:r>
              <a:rPr lang="ru-RU" kern="0" dirty="0" smtClean="0">
                <a:solidFill>
                  <a:srgbClr val="00FF00"/>
                </a:solidFill>
              </a:rPr>
              <a:t>только определяемому понятию</a:t>
            </a:r>
            <a:r>
              <a:rPr lang="ru-RU" kern="0" dirty="0" smtClean="0"/>
              <a:t> (дефиниендуму) и не может принадлежать другим (соподчинённым) понятиям, относящимся к тому же роду.</a:t>
            </a:r>
            <a:endParaRPr lang="ru-RU" kern="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900000" y="3888000"/>
            <a:ext cx="8136000" cy="2772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ru-RU" dirty="0" smtClean="0"/>
              <a:t>В этом определении ближайшим </a:t>
            </a:r>
            <a:r>
              <a:rPr lang="ru-RU" dirty="0" smtClean="0">
                <a:solidFill>
                  <a:srgbClr val="FFFF00"/>
                </a:solidFill>
              </a:rPr>
              <a:t>родовым понятием</a:t>
            </a:r>
            <a:r>
              <a:rPr lang="ru-RU" dirty="0" smtClean="0"/>
              <a:t> оказывается </a:t>
            </a:r>
            <a:r>
              <a:rPr lang="ru-RU" dirty="0" smtClean="0">
                <a:solidFill>
                  <a:srgbClr val="00FF00"/>
                </a:solidFill>
              </a:rPr>
              <a:t>«геометрическая фигура»</a:t>
            </a:r>
            <a:r>
              <a:rPr lang="ru-RU" dirty="0" smtClean="0"/>
              <a:t>, а видоспецифическим признаком – </a:t>
            </a:r>
            <a:r>
              <a:rPr lang="ru-RU" dirty="0" smtClean="0">
                <a:solidFill>
                  <a:srgbClr val="00FF00"/>
                </a:solidFill>
              </a:rPr>
              <a:t>«четырёхугольная»</a:t>
            </a:r>
            <a:r>
              <a:rPr lang="ru-RU" dirty="0" smtClean="0"/>
              <a:t>. Но этот признак характеризует не только определяемое понятие, но и </a:t>
            </a:r>
            <a:r>
              <a:rPr lang="ru-RU" dirty="0" smtClean="0">
                <a:solidFill>
                  <a:srgbClr val="FFFF00"/>
                </a:solidFill>
              </a:rPr>
              <a:t>множество других понятий</a:t>
            </a:r>
            <a:r>
              <a:rPr lang="ru-RU" dirty="0" smtClean="0"/>
              <a:t>,</a:t>
            </a:r>
            <a:r>
              <a:rPr lang="ru-RU" kern="0" dirty="0" smtClean="0"/>
              <a:t> относящихся к тому</a:t>
            </a:r>
            <a:r>
              <a:rPr lang="ru-RU" kern="0" dirty="0" smtClean="0">
                <a:solidFill>
                  <a:schemeClr val="accent3"/>
                </a:solidFill>
              </a:rPr>
              <a:t> же роду:</a:t>
            </a:r>
            <a:r>
              <a:rPr lang="ru-RU" dirty="0" smtClean="0">
                <a:solidFill>
                  <a:schemeClr val="accent3"/>
                </a:solidFill>
              </a:rPr>
              <a:t> понятия «параллелограмм» 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и «четырёхугольник» – не равнозначащие. </a:t>
            </a:r>
          </a:p>
          <a:p>
            <a:pPr marL="800100" lvl="1" indent="-342900" algn="l" eaLnBrk="0" hangingPunct="0">
              <a:spcBef>
                <a:spcPts val="432"/>
              </a:spcBef>
              <a:buFont typeface="Wingdings" pitchFamily="2" charset="2"/>
              <a:buChar char="v"/>
            </a:pPr>
            <a:r>
              <a:rPr lang="ru-RU" sz="1600" dirty="0" smtClean="0"/>
              <a:t>Для получения логически корректного определения </a:t>
            </a:r>
            <a:br>
              <a:rPr lang="ru-RU" sz="1600" dirty="0" smtClean="0"/>
            </a:br>
            <a:r>
              <a:rPr lang="ru-RU" sz="1600" dirty="0" smtClean="0"/>
              <a:t>необходимо указать видоспецифический признак, </a:t>
            </a:r>
            <a:br>
              <a:rPr lang="ru-RU" sz="1600" dirty="0" smtClean="0"/>
            </a:br>
            <a:r>
              <a:rPr lang="ru-RU" sz="1600" dirty="0" smtClean="0"/>
              <a:t>уникальный для определяемого понятия: например, </a:t>
            </a:r>
            <a:r>
              <a:rPr lang="ru-RU" sz="1600" dirty="0" smtClean="0">
                <a:solidFill>
                  <a:srgbClr val="00FF00"/>
                </a:solidFill>
              </a:rPr>
              <a:t>«четырёхугольник</a:t>
            </a:r>
            <a:r>
              <a:rPr lang="ru-RU" sz="1600" dirty="0" smtClean="0"/>
              <a:t>,</a:t>
            </a:r>
            <a:r>
              <a:rPr lang="ru-RU" sz="1600" dirty="0" smtClean="0">
                <a:solidFill>
                  <a:srgbClr val="00FF00"/>
                </a:solidFill>
              </a:rPr>
              <a:t> стороны которого попарно параллельны»</a:t>
            </a:r>
            <a:r>
              <a:rPr lang="ru-RU" sz="1600" dirty="0" smtClean="0"/>
              <a:t>.</a:t>
            </a:r>
            <a:endParaRPr lang="ru-RU" sz="1600" kern="0" dirty="0" smtClean="0"/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900000" y="2844000"/>
            <a:ext cx="5400000" cy="828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Параллелограмм есть четырёхугольная геометрическая фигура (четырёхугольник).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>
            <a:off x="900000" y="2844000"/>
            <a:ext cx="5400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" name="Прямая соединительная линия 10"/>
          <p:cNvCxnSpPr>
            <a:cxnSpLocks noChangeShapeType="1"/>
          </p:cNvCxnSpPr>
          <p:nvPr/>
        </p:nvCxnSpPr>
        <p:spPr bwMode="auto">
          <a:xfrm rot="-1020000">
            <a:off x="900000" y="2844881"/>
            <a:ext cx="5400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3600"/>
            <a:ext cx="8229600" cy="11448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1224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432"/>
              </a:spcBef>
              <a:buFont typeface="Wingdings" pitchFamily="2" charset="2"/>
              <a:buChar char="q"/>
              <a:defRPr/>
            </a:pPr>
            <a:r>
              <a:rPr lang="ru-RU" kern="0" dirty="0" smtClean="0">
                <a:solidFill>
                  <a:srgbClr val="00FFFF"/>
                </a:solidFill>
              </a:rPr>
              <a:t>Правило ближайшего рода</a:t>
            </a:r>
            <a:r>
              <a:rPr lang="ru-RU" kern="0" dirty="0" smtClean="0"/>
              <a:t>:</a:t>
            </a:r>
            <a:r>
              <a:rPr lang="ru-RU" kern="0" dirty="0" smtClean="0">
                <a:solidFill>
                  <a:srgbClr val="00FFFF"/>
                </a:solidFill>
              </a:rPr>
              <a:t> </a:t>
            </a:r>
            <a:r>
              <a:rPr lang="ru-RU" kern="0" dirty="0" smtClean="0">
                <a:solidFill>
                  <a:schemeClr val="accent3"/>
                </a:solidFill>
              </a:rPr>
              <a:t>определение должно указывать </a:t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на </a:t>
            </a:r>
            <a:r>
              <a:rPr lang="ru-RU" kern="0" dirty="0" smtClean="0">
                <a:solidFill>
                  <a:srgbClr val="00FF00"/>
                </a:solidFill>
              </a:rPr>
              <a:t>ближайший род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rgbClr val="00FF00"/>
                </a:solidFill>
              </a:rPr>
              <a:t> </a:t>
            </a:r>
            <a:r>
              <a:rPr lang="ru-RU" kern="0" dirty="0" smtClean="0">
                <a:solidFill>
                  <a:schemeClr val="accent3"/>
                </a:solidFill>
              </a:rPr>
              <a:t>даже если выбор более широкого подчиняющего понятия не влечёт за собой нарушение </a:t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правила видоспецифического признака.</a:t>
            </a:r>
            <a:endParaRPr lang="ru-RU" kern="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900000" y="3636000"/>
            <a:ext cx="8172000" cy="2736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ru-RU" dirty="0" smtClean="0"/>
              <a:t>«Четырёхугольник» – подчиняющее по отношению к «ромбу» понятие, но </a:t>
            </a:r>
            <a:r>
              <a:rPr lang="ru-RU" dirty="0" smtClean="0">
                <a:solidFill>
                  <a:srgbClr val="00FF00"/>
                </a:solidFill>
              </a:rPr>
              <a:t>не ближайшее</a:t>
            </a:r>
            <a:r>
              <a:rPr lang="ru-RU" dirty="0" smtClean="0"/>
              <a:t>: есть другое, также подчиняющее </a:t>
            </a:r>
            <a:br>
              <a:rPr lang="ru-RU" dirty="0" smtClean="0"/>
            </a:br>
            <a:r>
              <a:rPr lang="ru-RU" dirty="0" smtClean="0"/>
              <a:t>по отношению к «ромбу», но подчинённое по отношению </a:t>
            </a:r>
            <a:br>
              <a:rPr lang="ru-RU" dirty="0" smtClean="0"/>
            </a:br>
            <a:r>
              <a:rPr lang="ru-RU" dirty="0" smtClean="0"/>
              <a:t>к «четырёхугольнику» понятие – «параллелограмм».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 algn="l" eaLnBrk="0" hangingPunct="0">
              <a:spcBef>
                <a:spcPts val="432"/>
              </a:spcBef>
              <a:buFont typeface="Wingdings" pitchFamily="2" charset="2"/>
              <a:buChar char="v"/>
            </a:pPr>
            <a:r>
              <a:rPr lang="ru-RU" sz="1600" dirty="0" smtClean="0"/>
              <a:t>Выбрав в качестве ближайшего родового понятия «четырёхугольник» вместо «параллелограмма», мы лишаем себя возможности отметить </a:t>
            </a:r>
            <a:r>
              <a:rPr lang="ru-RU" sz="1600" dirty="0" smtClean="0">
                <a:solidFill>
                  <a:srgbClr val="FFFF00"/>
                </a:solidFill>
              </a:rPr>
              <a:t>существенный</a:t>
            </a:r>
            <a:r>
              <a:rPr lang="ru-RU" sz="1600" dirty="0" smtClean="0"/>
              <a:t> признак ромба – параллельность противоположных сторон. Разумеется, параллельность противоположных сторон ромба вытекает из их равенства, но зачем же ставить себя перед необходимостью выводить то, что можно задать через определение? </a:t>
            </a:r>
            <a:endParaRPr lang="ru-RU" sz="1600" kern="0" dirty="0" smtClean="0">
              <a:solidFill>
                <a:schemeClr val="accent3"/>
              </a:solidFill>
            </a:endParaRP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900000" y="2844000"/>
            <a:ext cx="6624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Ромб есть четырёхугольник, стороны которого равны.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>
            <a:off x="900000" y="2844000"/>
            <a:ext cx="6624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 rot="-600000">
            <a:off x="900000" y="2844662"/>
            <a:ext cx="6624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3600"/>
            <a:ext cx="8229600" cy="11448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1224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432"/>
              </a:spcBef>
              <a:buFontTx/>
              <a:buChar char="•"/>
              <a:defRPr/>
            </a:pPr>
            <a:r>
              <a:rPr lang="ru-RU" kern="0" dirty="0" smtClean="0">
                <a:solidFill>
                  <a:srgbClr val="00FFFF"/>
                </a:solidFill>
              </a:rPr>
              <a:t>Правило достаточности</a:t>
            </a:r>
            <a:r>
              <a:rPr lang="ru-RU" kern="0" dirty="0" smtClean="0"/>
              <a:t>:</a:t>
            </a:r>
            <a:r>
              <a:rPr lang="ru-RU" kern="0" dirty="0" smtClean="0">
                <a:solidFill>
                  <a:srgbClr val="00FFFF"/>
                </a:solidFill>
              </a:rPr>
              <a:t> </a:t>
            </a:r>
            <a:r>
              <a:rPr lang="ru-RU" kern="0" dirty="0" smtClean="0">
                <a:solidFill>
                  <a:schemeClr val="accent3"/>
                </a:solidFill>
              </a:rPr>
              <a:t>определение </a:t>
            </a:r>
            <a:r>
              <a:rPr lang="ru-RU" kern="0" dirty="0" smtClean="0">
                <a:solidFill>
                  <a:srgbClr val="00FF00"/>
                </a:solidFill>
              </a:rPr>
              <a:t>не должно </a:t>
            </a:r>
            <a:br>
              <a:rPr lang="ru-RU" kern="0" dirty="0" smtClean="0">
                <a:solidFill>
                  <a:srgbClr val="00FF00"/>
                </a:solidFill>
              </a:rPr>
            </a:br>
            <a:r>
              <a:rPr lang="ru-RU" kern="0" dirty="0" smtClean="0">
                <a:solidFill>
                  <a:srgbClr val="00FF00"/>
                </a:solidFill>
              </a:rPr>
              <a:t>перечислять больше признаков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chemeClr val="accent3"/>
                </a:solidFill>
              </a:rPr>
              <a:t> чем это необходимо </a:t>
            </a:r>
            <a:br>
              <a:rPr lang="ru-RU" kern="0" dirty="0" smtClean="0">
                <a:solidFill>
                  <a:schemeClr val="accent3"/>
                </a:solidFill>
              </a:rPr>
            </a:br>
            <a:r>
              <a:rPr lang="ru-RU" kern="0" dirty="0" smtClean="0">
                <a:solidFill>
                  <a:schemeClr val="accent3"/>
                </a:solidFill>
              </a:rPr>
              <a:t>для ясного ограничения объёма определяемого понятия.</a:t>
            </a:r>
            <a:endParaRPr lang="ru-RU" kern="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900000" y="2520000"/>
            <a:ext cx="8100000" cy="828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Параллелограмм есть трапеция, у которой параллельны обе пары сторон, а диагонали в точке пересечения делятся пополам.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5" name="Прямая соединительная линия 4"/>
          <p:cNvCxnSpPr>
            <a:cxnSpLocks noChangeShapeType="1"/>
          </p:cNvCxnSpPr>
          <p:nvPr/>
        </p:nvCxnSpPr>
        <p:spPr bwMode="auto">
          <a:xfrm>
            <a:off x="900000" y="2520000"/>
            <a:ext cx="8100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6" name="Прямая соединительная линия 5"/>
          <p:cNvCxnSpPr>
            <a:cxnSpLocks noChangeShapeType="1"/>
          </p:cNvCxnSpPr>
          <p:nvPr/>
        </p:nvCxnSpPr>
        <p:spPr bwMode="auto">
          <a:xfrm rot="-720000">
            <a:off x="900000" y="2520393"/>
            <a:ext cx="8100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7" name="Содержимое 2"/>
          <p:cNvSpPr txBox="1">
            <a:spLocks/>
          </p:cNvSpPr>
          <p:nvPr/>
        </p:nvSpPr>
        <p:spPr>
          <a:xfrm>
            <a:off x="900000" y="3456000"/>
            <a:ext cx="7956000" cy="3276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lnSpc>
                <a:spcPct val="95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ru-RU" dirty="0" smtClean="0"/>
              <a:t>Оба видоспецифических признака: «у которой параллельны обе пары сторон» и «диагонали которой в точке пересечения делятся пополам» – одинаковым образом ограничивают </a:t>
            </a:r>
            <a:br>
              <a:rPr lang="ru-RU" dirty="0" smtClean="0"/>
            </a:br>
            <a:r>
              <a:rPr lang="ru-RU" dirty="0" smtClean="0"/>
              <a:t>объём определяемого понятия; с этой точки зрения </a:t>
            </a:r>
            <a:br>
              <a:rPr lang="ru-RU" dirty="0" smtClean="0"/>
            </a:br>
            <a:r>
              <a:rPr lang="ru-RU" dirty="0" smtClean="0"/>
              <a:t>один из них оказывается </a:t>
            </a:r>
            <a:r>
              <a:rPr lang="ru-RU" dirty="0" smtClean="0">
                <a:solidFill>
                  <a:srgbClr val="00FF00"/>
                </a:solidFill>
              </a:rPr>
              <a:t>лишним</a:t>
            </a:r>
            <a:r>
              <a:rPr lang="ru-RU" dirty="0" smtClean="0"/>
              <a:t>.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800100" lvl="1" indent="-342900" algn="l" eaLnBrk="0" hangingPunct="0">
              <a:lnSpc>
                <a:spcPct val="95000"/>
              </a:lnSpc>
              <a:spcBef>
                <a:spcPts val="432"/>
              </a:spcBef>
              <a:buFont typeface="Wingdings" pitchFamily="2" charset="2"/>
              <a:buChar char="v"/>
            </a:pPr>
            <a:r>
              <a:rPr lang="ru-RU" sz="1600" dirty="0" smtClean="0"/>
              <a:t>Разумеется, выражения «у которой параллельны обе пары сторон» и «диагонали которой в точке пересечения делятся пополам» указывают на разные, хотя и взаимосвязанные, признаки предмета и в этом смысле информационно дополняют друг друга, </a:t>
            </a:r>
            <a:br>
              <a:rPr lang="ru-RU" sz="1600" dirty="0" smtClean="0"/>
            </a:br>
            <a:r>
              <a:rPr lang="ru-RU" sz="1600" dirty="0" smtClean="0"/>
              <a:t>но определение не может и не должно </a:t>
            </a:r>
            <a:r>
              <a:rPr lang="ru-RU" sz="1600" dirty="0" smtClean="0">
                <a:solidFill>
                  <a:srgbClr val="FFFF00"/>
                </a:solidFill>
              </a:rPr>
              <a:t>заменять собой теорию</a:t>
            </a:r>
            <a:r>
              <a:rPr lang="ru-RU" sz="1600" dirty="0" smtClean="0"/>
              <a:t> определяемого предмета. В противном случае оно окажется настолько длинным, что его прямая логическая функция сделается невыполнимой. </a:t>
            </a:r>
            <a:endParaRPr lang="ru-RU" sz="1600" kern="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3600"/>
            <a:ext cx="8229600" cy="11448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1224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432"/>
              </a:spcBef>
              <a:buFontTx/>
              <a:buChar char="•"/>
              <a:defRPr/>
            </a:pPr>
            <a:r>
              <a:rPr lang="ru-RU" kern="0" dirty="0" smtClean="0">
                <a:solidFill>
                  <a:srgbClr val="00FFFF"/>
                </a:solidFill>
              </a:rPr>
              <a:t>Правило существенности признака</a:t>
            </a:r>
            <a:r>
              <a:rPr lang="ru-RU" kern="0" dirty="0" smtClean="0"/>
              <a:t>: </a:t>
            </a:r>
            <a:r>
              <a:rPr lang="ru-RU" kern="0" dirty="0" smtClean="0">
                <a:solidFill>
                  <a:schemeClr val="accent3"/>
                </a:solidFill>
              </a:rPr>
              <a:t>из двух признаков, одинаковым образом ограничивающих объём определяемого понятия, определение должно ссылаться на </a:t>
            </a:r>
            <a:r>
              <a:rPr lang="ru-RU" kern="0" dirty="0" smtClean="0">
                <a:solidFill>
                  <a:srgbClr val="00FF00"/>
                </a:solidFill>
              </a:rPr>
              <a:t>более существенный </a:t>
            </a:r>
            <a:r>
              <a:rPr lang="ru-RU" kern="0" dirty="0" smtClean="0">
                <a:solidFill>
                  <a:schemeClr val="accent3"/>
                </a:solidFill>
              </a:rPr>
              <a:t>(логически первичный).</a:t>
            </a:r>
            <a:endParaRPr lang="ru-RU" kern="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900000" y="2844000"/>
            <a:ext cx="6300000" cy="828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Параллелограмм есть трапеция, противоположные стороны которой равны между собой.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5" name="Прямая соединительная линия 4"/>
          <p:cNvCxnSpPr>
            <a:cxnSpLocks noChangeShapeType="1"/>
          </p:cNvCxnSpPr>
          <p:nvPr/>
        </p:nvCxnSpPr>
        <p:spPr bwMode="auto">
          <a:xfrm>
            <a:off x="900000" y="2844000"/>
            <a:ext cx="6300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6" name="Прямая соединительная линия 5"/>
          <p:cNvCxnSpPr>
            <a:cxnSpLocks noChangeShapeType="1"/>
          </p:cNvCxnSpPr>
          <p:nvPr/>
        </p:nvCxnSpPr>
        <p:spPr bwMode="auto">
          <a:xfrm rot="-900000">
            <a:off x="900000" y="2844697"/>
            <a:ext cx="6300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7" name="Содержимое 2"/>
          <p:cNvSpPr txBox="1">
            <a:spLocks/>
          </p:cNvSpPr>
          <p:nvPr/>
        </p:nvSpPr>
        <p:spPr>
          <a:xfrm>
            <a:off x="900000" y="3888000"/>
            <a:ext cx="8100000" cy="2736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spcBef>
                <a:spcPts val="432"/>
              </a:spcBef>
              <a:buFont typeface="Wingdings" pitchFamily="2" charset="2"/>
              <a:buChar char="Ø"/>
            </a:pPr>
            <a:r>
              <a:rPr lang="ru-RU" dirty="0" smtClean="0"/>
              <a:t>В геометрической теории параллельность противоположных сторон </a:t>
            </a:r>
            <a:r>
              <a:rPr lang="ru-RU" dirty="0" smtClean="0">
                <a:solidFill>
                  <a:srgbClr val="00FF00"/>
                </a:solidFill>
              </a:rPr>
              <a:t>логически первична</a:t>
            </a:r>
            <a:r>
              <a:rPr lang="ru-RU" dirty="0" smtClean="0"/>
              <a:t>: именно она является определяющим признаком (поэтому фигура и называется «параллелограммом»), и уже из неё выводится равенство противоположных сторон. 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 algn="l" eaLnBrk="0" hangingPunct="0">
              <a:spcBef>
                <a:spcPts val="432"/>
              </a:spcBef>
              <a:buFont typeface="Wingdings" pitchFamily="2" charset="2"/>
              <a:buChar char="v"/>
            </a:pPr>
            <a:r>
              <a:rPr lang="ru-RU" sz="1600" dirty="0" smtClean="0"/>
              <a:t>Если поступить наоборот, т. е. определить параллелограмм </a:t>
            </a:r>
            <a:br>
              <a:rPr lang="ru-RU" sz="1600" dirty="0" smtClean="0"/>
            </a:br>
            <a:r>
              <a:rPr lang="ru-RU" sz="1600" dirty="0" smtClean="0"/>
              <a:t>через равенство противоположных сторон, а затем вывести из него </a:t>
            </a:r>
            <a:br>
              <a:rPr lang="ru-RU" sz="1600" dirty="0" smtClean="0"/>
            </a:br>
            <a:r>
              <a:rPr lang="ru-RU" sz="1600" dirty="0" smtClean="0"/>
              <a:t>их параллельность (что, конечно, возможно), </a:t>
            </a:r>
            <a:r>
              <a:rPr lang="ru-RU" sz="1600" dirty="0" smtClean="0">
                <a:solidFill>
                  <a:srgbClr val="FFFF00"/>
                </a:solidFill>
              </a:rPr>
              <a:t>нарушится логическая подчинённость понятий</a:t>
            </a:r>
            <a:r>
              <a:rPr lang="ru-RU" sz="1600" dirty="0" smtClean="0"/>
              <a:t>: «многоугольник» – «четырёхугольник» – «трапеция» – «параллелограмм» – «ромб» – «квадрат».</a:t>
            </a:r>
            <a:endParaRPr lang="ru-RU" sz="1600" kern="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 txBox="1">
            <a:spLocks/>
          </p:cNvSpPr>
          <p:nvPr/>
        </p:nvSpPr>
        <p:spPr>
          <a:xfrm>
            <a:off x="900000" y="3348000"/>
            <a:ext cx="7632000" cy="1872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ru-RU" dirty="0" smtClean="0"/>
              <a:t>Как следует в таком случае определить понятие «женщина»:</a:t>
            </a:r>
            <a:br>
              <a:rPr lang="ru-RU" dirty="0" smtClean="0"/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 algn="l" eaLnBrk="0" hangingPunct="0">
              <a:spcBef>
                <a:spcPct val="20000"/>
              </a:spcBef>
              <a:buFont typeface="Wingdings" pitchFamily="2" charset="2"/>
              <a:buChar char="v"/>
            </a:pPr>
            <a:r>
              <a:rPr lang="ru-RU" dirty="0" smtClean="0"/>
              <a:t>И </a:t>
            </a:r>
            <a:r>
              <a:rPr lang="ru-RU" dirty="0" smtClean="0">
                <a:solidFill>
                  <a:srgbClr val="00FF00"/>
                </a:solidFill>
              </a:rPr>
              <a:t>которого из двоих</a:t>
            </a:r>
            <a:r>
              <a:rPr lang="ru-RU" dirty="0" smtClean="0"/>
              <a:t> мы признаем мужчиной, которого – женщиной?</a:t>
            </a:r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3600"/>
            <a:ext cx="8229600" cy="11448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936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432"/>
              </a:spcBef>
              <a:buFontTx/>
              <a:buChar char="•"/>
              <a:defRPr/>
            </a:pPr>
            <a:r>
              <a:rPr lang="ru-RU" kern="0" dirty="0" smtClean="0">
                <a:solidFill>
                  <a:srgbClr val="00FFFF"/>
                </a:solidFill>
              </a:rPr>
              <a:t>Правило круга</a:t>
            </a:r>
            <a:r>
              <a:rPr lang="ru-RU" kern="0" dirty="0" smtClean="0"/>
              <a:t>: понятие не должно определяться </a:t>
            </a:r>
            <a:br>
              <a:rPr lang="ru-RU" kern="0" dirty="0" smtClean="0"/>
            </a:br>
            <a:r>
              <a:rPr lang="ru-RU" kern="0" dirty="0" smtClean="0"/>
              <a:t>посредством такого понятия, которое </a:t>
            </a:r>
            <a:r>
              <a:rPr lang="ru-RU" kern="0" dirty="0" smtClean="0">
                <a:solidFill>
                  <a:srgbClr val="00FF00"/>
                </a:solidFill>
              </a:rPr>
              <a:t>само становится ясным только посредством определяемого понятия</a:t>
            </a:r>
            <a:r>
              <a:rPr lang="ru-RU" kern="0" dirty="0" smtClean="0"/>
              <a:t>.</a:t>
            </a:r>
            <a:endParaRPr lang="ru-RU" kern="0" dirty="0">
              <a:latin typeface="+mn-lt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900000" y="2556000"/>
            <a:ext cx="6660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Мужчина есть человек, отличный от женщины по полу.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900000" y="3780000"/>
            <a:ext cx="6768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Женщина есть человек, отличный от мужчины по полу?</a:t>
            </a:r>
            <a:endParaRPr lang="ru-RU" dirty="0">
              <a:solidFill>
                <a:srgbClr val="0000FF"/>
              </a:solidFill>
            </a:endParaRPr>
          </a:p>
        </p:txBody>
      </p:sp>
      <p:cxnSp>
        <p:nvCxnSpPr>
          <p:cNvPr id="8" name="Прямая соединительная линия 7"/>
          <p:cNvCxnSpPr>
            <a:cxnSpLocks noChangeShapeType="1"/>
          </p:cNvCxnSpPr>
          <p:nvPr/>
        </p:nvCxnSpPr>
        <p:spPr bwMode="auto">
          <a:xfrm>
            <a:off x="900000" y="2556000"/>
            <a:ext cx="6660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900000" y="3780000"/>
            <a:ext cx="6732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" name="Прямая соединительная линия 10"/>
          <p:cNvCxnSpPr>
            <a:cxnSpLocks noChangeShapeType="1"/>
          </p:cNvCxnSpPr>
          <p:nvPr/>
        </p:nvCxnSpPr>
        <p:spPr bwMode="auto">
          <a:xfrm rot="-600000">
            <a:off x="900000" y="2556662"/>
            <a:ext cx="6660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 rot="-600000">
            <a:off x="900000" y="3780000"/>
            <a:ext cx="6768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 txBox="1">
            <a:spLocks/>
          </p:cNvSpPr>
          <p:nvPr/>
        </p:nvSpPr>
        <p:spPr>
          <a:xfrm>
            <a:off x="900000" y="2520000"/>
            <a:ext cx="7596000" cy="72000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ru-RU" dirty="0" smtClean="0"/>
              <a:t>Характерным примером нарушения правила круга является </a:t>
            </a:r>
            <a:r>
              <a:rPr lang="ru-RU" dirty="0" smtClean="0">
                <a:solidFill>
                  <a:srgbClr val="FFFF00"/>
                </a:solidFill>
              </a:rPr>
              <a:t>тавтологическое</a:t>
            </a:r>
            <a:r>
              <a:rPr lang="ru-RU" dirty="0" smtClean="0"/>
              <a:t> определение:</a:t>
            </a:r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3600"/>
            <a:ext cx="8229600" cy="11448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936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432"/>
              </a:spcBef>
              <a:buFontTx/>
              <a:buChar char="•"/>
              <a:defRPr/>
            </a:pPr>
            <a:r>
              <a:rPr lang="ru-RU" kern="0" dirty="0" smtClean="0">
                <a:solidFill>
                  <a:srgbClr val="00FFFF"/>
                </a:solidFill>
              </a:rPr>
              <a:t>Правило круга</a:t>
            </a:r>
            <a:r>
              <a:rPr lang="ru-RU" kern="0" dirty="0" smtClean="0"/>
              <a:t>: понятие не должно определяться </a:t>
            </a:r>
            <a:br>
              <a:rPr lang="ru-RU" kern="0" dirty="0" smtClean="0"/>
            </a:br>
            <a:r>
              <a:rPr lang="ru-RU" kern="0" dirty="0" smtClean="0"/>
              <a:t>посредством такого понятия, которое </a:t>
            </a:r>
            <a:r>
              <a:rPr lang="ru-RU" kern="0" dirty="0" smtClean="0">
                <a:solidFill>
                  <a:srgbClr val="00FF00"/>
                </a:solidFill>
              </a:rPr>
              <a:t>само становится ясным только посредством определяемого понятия</a:t>
            </a:r>
            <a:r>
              <a:rPr lang="ru-RU" kern="0" dirty="0" smtClean="0"/>
              <a:t>.</a:t>
            </a:r>
            <a:endParaRPr lang="ru-RU" kern="0" dirty="0">
              <a:latin typeface="+mn-lt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900000" y="3312000"/>
            <a:ext cx="4716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Мужчина есть человек мужского пола.</a:t>
            </a:r>
            <a:endParaRPr lang="ru-RU" dirty="0">
              <a:solidFill>
                <a:srgbClr val="0000FF"/>
              </a:solidFill>
            </a:endParaRPr>
          </a:p>
        </p:txBody>
      </p: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>
            <a:off x="900000" y="3312000"/>
            <a:ext cx="4716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3" name="Прямая соединительная линия 12"/>
          <p:cNvCxnSpPr>
            <a:cxnSpLocks noChangeShapeType="1"/>
          </p:cNvCxnSpPr>
          <p:nvPr/>
        </p:nvCxnSpPr>
        <p:spPr bwMode="auto">
          <a:xfrm rot="-840000">
            <a:off x="900000" y="3312000"/>
            <a:ext cx="4716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412000" y="4140000"/>
            <a:ext cx="4320000" cy="2448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Тавтологическое определение</a:t>
            </a:r>
            <a:r>
              <a:rPr lang="en-GB" sz="2000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есть ошибка в определении, заключающаяся в том, что </a:t>
            </a:r>
            <a:r>
              <a:rPr lang="ru-RU" dirty="0" smtClean="0">
                <a:solidFill>
                  <a:srgbClr val="FF66FF"/>
                </a:solidFill>
              </a:rPr>
              <a:t>определяющее понятие </a:t>
            </a:r>
            <a:r>
              <a:rPr lang="ru-RU" dirty="0" smtClean="0"/>
              <a:t>(дефиниенс)</a:t>
            </a:r>
            <a:r>
              <a:rPr lang="ru-RU" dirty="0" smtClean="0">
                <a:solidFill>
                  <a:srgbClr val="FF66FF"/>
                </a:solidFill>
              </a:rPr>
              <a:t> представляет собой простое повторение того, что содержится в определяемом понятии </a:t>
            </a:r>
            <a:r>
              <a:rPr lang="ru-RU" dirty="0" smtClean="0"/>
              <a:t>(дефиниендуме).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animBg="1"/>
      <p:bldP spid="1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3600"/>
            <a:ext cx="8229600" cy="11448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648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432"/>
              </a:spcBef>
              <a:buFontTx/>
              <a:buChar char="•"/>
              <a:defRPr/>
            </a:pPr>
            <a:r>
              <a:rPr lang="ru-RU" kern="0" dirty="0" smtClean="0">
                <a:solidFill>
                  <a:srgbClr val="00FFFF"/>
                </a:solidFill>
              </a:rPr>
              <a:t>Правило непротиворечивости</a:t>
            </a:r>
            <a:r>
              <a:rPr lang="ru-RU" kern="0" dirty="0" smtClean="0"/>
              <a:t>: определение не должно содержать </a:t>
            </a:r>
            <a:r>
              <a:rPr lang="ru-RU" kern="0" dirty="0" smtClean="0">
                <a:solidFill>
                  <a:srgbClr val="00FF00"/>
                </a:solidFill>
              </a:rPr>
              <a:t>логических противоречий</a:t>
            </a:r>
            <a:r>
              <a:rPr lang="ru-RU" kern="0" dirty="0" smtClean="0"/>
              <a:t>.</a:t>
            </a:r>
            <a:endParaRPr lang="ru-RU" kern="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900000" y="2268000"/>
            <a:ext cx="4716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Мужчина есть человек женского пола.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900000" y="2952000"/>
            <a:ext cx="8100000" cy="3780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lnSpc>
                <a:spcPct val="85000"/>
              </a:lnSpc>
              <a:spcBef>
                <a:spcPts val="432"/>
              </a:spcBef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dirty="0" smtClean="0"/>
              <a:t>По закону запрета противоречия суждение, содержащее противоречие, не может быть </a:t>
            </a:r>
            <a:r>
              <a:rPr lang="ru-RU" dirty="0" smtClean="0">
                <a:solidFill>
                  <a:srgbClr val="00FF00"/>
                </a:solidFill>
              </a:rPr>
              <a:t>истинным</a:t>
            </a:r>
            <a:r>
              <a:rPr lang="ru-RU" dirty="0" smtClean="0"/>
              <a:t> и, следовательно, </a:t>
            </a:r>
            <a:br>
              <a:rPr lang="ru-RU" dirty="0" smtClean="0"/>
            </a:br>
            <a:r>
              <a:rPr lang="ru-RU" dirty="0" smtClean="0"/>
              <a:t>не может служить определением. 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 algn="l" eaLnBrk="0" hangingPunct="0">
              <a:lnSpc>
                <a:spcPct val="85000"/>
              </a:lnSpc>
              <a:spcBef>
                <a:spcPts val="432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ru-RU" sz="1600" dirty="0" smtClean="0"/>
              <a:t>Использование его в качестве определения влечёт за собой нарушение целого ряда правил логической дефиниции: </a:t>
            </a:r>
          </a:p>
          <a:p>
            <a:pPr marL="1257300" lvl="2" indent="-342900" algn="l" eaLnBrk="0" hangingPunct="0">
              <a:lnSpc>
                <a:spcPct val="85000"/>
              </a:lnSpc>
              <a:spcBef>
                <a:spcPts val="432"/>
              </a:spcBef>
              <a:buClr>
                <a:schemeClr val="accent3"/>
              </a:buClr>
              <a:buFont typeface="Courier New" pitchFamily="49" charset="0"/>
              <a:buChar char="o"/>
            </a:pPr>
            <a:r>
              <a:rPr lang="ru-RU" sz="1600" dirty="0" smtClean="0">
                <a:solidFill>
                  <a:srgbClr val="FFFF00"/>
                </a:solidFill>
              </a:rPr>
              <a:t>правила соразмерности</a:t>
            </a:r>
            <a:r>
              <a:rPr lang="ru-RU" sz="1600" dirty="0" smtClean="0"/>
              <a:t>: определяемое (дефиниендум) и определяющее (дефиниенс) понятия не </a:t>
            </a:r>
            <a:r>
              <a:rPr lang="ru-RU" sz="1600" smtClean="0"/>
              <a:t>будут равнозначащими</a:t>
            </a:r>
            <a:r>
              <a:rPr lang="ru-RU" sz="1600" dirty="0" smtClean="0"/>
              <a:t>; </a:t>
            </a:r>
          </a:p>
          <a:p>
            <a:pPr marL="1257300" lvl="2" indent="-342900" algn="l" eaLnBrk="0" hangingPunct="0">
              <a:lnSpc>
                <a:spcPct val="85000"/>
              </a:lnSpc>
              <a:spcBef>
                <a:spcPts val="432"/>
              </a:spcBef>
              <a:buClr>
                <a:schemeClr val="accent3"/>
              </a:buClr>
              <a:buFont typeface="Courier New" pitchFamily="49" charset="0"/>
              <a:buChar char="o"/>
            </a:pPr>
            <a:r>
              <a:rPr lang="ru-RU" sz="1600" dirty="0" smtClean="0">
                <a:solidFill>
                  <a:srgbClr val="FFFF00"/>
                </a:solidFill>
              </a:rPr>
              <a:t>правила видоспецифического признака</a:t>
            </a:r>
            <a:r>
              <a:rPr lang="ru-RU" sz="1600" dirty="0" smtClean="0"/>
              <a:t>: определяющий признак будет принадлежать предметам, не входящим в объём определяемого понятия (дефиниендума); </a:t>
            </a:r>
          </a:p>
          <a:p>
            <a:pPr marL="1257300" lvl="2" indent="-342900" algn="l" eaLnBrk="0" hangingPunct="0">
              <a:lnSpc>
                <a:spcPct val="85000"/>
              </a:lnSpc>
              <a:spcBef>
                <a:spcPts val="432"/>
              </a:spcBef>
              <a:buClr>
                <a:schemeClr val="accent3"/>
              </a:buClr>
              <a:buFont typeface="Courier New" pitchFamily="49" charset="0"/>
              <a:buChar char="o"/>
            </a:pPr>
            <a:r>
              <a:rPr lang="ru-RU" sz="1600" dirty="0" smtClean="0">
                <a:solidFill>
                  <a:srgbClr val="FFFF00"/>
                </a:solidFill>
              </a:rPr>
              <a:t>правила существенности признака</a:t>
            </a:r>
            <a:r>
              <a:rPr lang="ru-RU" sz="1600" dirty="0" smtClean="0"/>
              <a:t>: признак, несовместимый с</a:t>
            </a:r>
            <a:r>
              <a:rPr lang="en-US" sz="1600" dirty="0" smtClean="0"/>
              <a:t> </a:t>
            </a:r>
            <a:r>
              <a:rPr lang="ru-RU" sz="1600" dirty="0" smtClean="0"/>
              <a:t>определяемым понятием, заведомо не является существенным; </a:t>
            </a:r>
            <a:endParaRPr lang="en-US" sz="1600" dirty="0" smtClean="0"/>
          </a:p>
          <a:p>
            <a:pPr marL="1257300" lvl="2" indent="-342900" algn="l" eaLnBrk="0" hangingPunct="0">
              <a:lnSpc>
                <a:spcPct val="85000"/>
              </a:lnSpc>
              <a:spcBef>
                <a:spcPts val="432"/>
              </a:spcBef>
              <a:buClr>
                <a:schemeClr val="accent3"/>
              </a:buClr>
              <a:buFont typeface="Courier New" pitchFamily="49" charset="0"/>
              <a:buChar char="o"/>
            </a:pPr>
            <a:r>
              <a:rPr lang="ru-RU" sz="1600" kern="0" dirty="0" smtClean="0">
                <a:solidFill>
                  <a:srgbClr val="FFFF00"/>
                </a:solidFill>
              </a:rPr>
              <a:t>правила положительности</a:t>
            </a:r>
            <a:r>
              <a:rPr lang="ru-RU" sz="1600" kern="0" dirty="0" smtClean="0"/>
              <a:t>:</a:t>
            </a:r>
            <a:r>
              <a:rPr lang="ru-RU" sz="1600" kern="0" dirty="0" smtClean="0">
                <a:solidFill>
                  <a:srgbClr val="00FFFF"/>
                </a:solidFill>
              </a:rPr>
              <a:t> </a:t>
            </a:r>
            <a:r>
              <a:rPr lang="ru-RU" sz="1600" dirty="0" smtClean="0"/>
              <a:t>противоречие предполагает отрицание противоположного; </a:t>
            </a:r>
          </a:p>
          <a:p>
            <a:pPr marL="1257300" lvl="2" indent="-342900" algn="l" eaLnBrk="0" hangingPunct="0">
              <a:lnSpc>
                <a:spcPct val="85000"/>
              </a:lnSpc>
              <a:spcBef>
                <a:spcPts val="432"/>
              </a:spcBef>
              <a:buClr>
                <a:schemeClr val="accent3"/>
              </a:buClr>
              <a:buFont typeface="Courier New" pitchFamily="49" charset="0"/>
              <a:buChar char="o"/>
            </a:pPr>
            <a:r>
              <a:rPr lang="ru-RU" sz="1600" dirty="0" smtClean="0">
                <a:solidFill>
                  <a:srgbClr val="FFFF00"/>
                </a:solidFill>
              </a:rPr>
              <a:t>правила ясности</a:t>
            </a:r>
            <a:r>
              <a:rPr lang="ru-RU" sz="1600" dirty="0" smtClean="0"/>
              <a:t>: как надо понимать наличие у предмета логически невозможного признака.</a:t>
            </a:r>
            <a:endParaRPr lang="ru-RU" sz="1600" kern="0" dirty="0" smtClean="0">
              <a:solidFill>
                <a:schemeClr val="accent3"/>
              </a:solidFill>
            </a:endParaRPr>
          </a:p>
        </p:txBody>
      </p:sp>
      <p:cxnSp>
        <p:nvCxnSpPr>
          <p:cNvPr id="6" name="Прямая соединительная линия 5"/>
          <p:cNvCxnSpPr>
            <a:cxnSpLocks noChangeShapeType="1"/>
          </p:cNvCxnSpPr>
          <p:nvPr/>
        </p:nvCxnSpPr>
        <p:spPr bwMode="auto">
          <a:xfrm>
            <a:off x="900000" y="2268000"/>
            <a:ext cx="4716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7" name="Прямая соединительная линия 6"/>
          <p:cNvCxnSpPr>
            <a:cxnSpLocks noChangeShapeType="1"/>
          </p:cNvCxnSpPr>
          <p:nvPr/>
        </p:nvCxnSpPr>
        <p:spPr bwMode="auto">
          <a:xfrm rot="-840000">
            <a:off x="900000" y="2269394"/>
            <a:ext cx="4716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39974" y="1584000"/>
            <a:ext cx="3600000" cy="1368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Содержание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понятия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/>
              <a:t>множество признаков, </a:t>
            </a:r>
            <a:br>
              <a:rPr lang="ru-RU" dirty="0"/>
            </a:br>
            <a:r>
              <a:rPr lang="ru-RU" dirty="0" smtClean="0"/>
              <a:t>характеризующих </a:t>
            </a:r>
            <a:br>
              <a:rPr lang="ru-RU" dirty="0" smtClean="0"/>
            </a:br>
            <a:r>
              <a:rPr lang="ru-RU" dirty="0" smtClean="0"/>
              <a:t>данное понятие.</a:t>
            </a:r>
            <a:endParaRPr lang="ru-RU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004024" y="1584000"/>
            <a:ext cx="3600000" cy="1368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ru-RU" sz="2000" dirty="0">
                <a:solidFill>
                  <a:srgbClr val="FFFF00"/>
                </a:solidFill>
                <a:cs typeface="Arial" charset="0"/>
              </a:rPr>
              <a:t>Объём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понятия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/>
              <a:t>множество понятий, </a:t>
            </a:r>
            <a:br>
              <a:rPr lang="ru-RU" dirty="0"/>
            </a:br>
            <a:r>
              <a:rPr lang="ru-RU" dirty="0"/>
              <a:t>признаком которых</a:t>
            </a:r>
            <a:br>
              <a:rPr lang="ru-RU" dirty="0"/>
            </a:br>
            <a:r>
              <a:rPr lang="ru-RU" dirty="0"/>
              <a:t>является данное понятие.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824412" y="4032000"/>
            <a:ext cx="3959225" cy="1800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Объём понятия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/>
              <a:t>можно охарактеризовать</a:t>
            </a:r>
            <a:br>
              <a:rPr lang="ru-RU" dirty="0" smtClean="0"/>
            </a:br>
            <a:r>
              <a:rPr lang="ru-RU" dirty="0" smtClean="0"/>
              <a:t>как </a:t>
            </a:r>
            <a:r>
              <a:rPr lang="ru-RU" dirty="0" smtClean="0">
                <a:solidFill>
                  <a:srgbClr val="00FF00"/>
                </a:solidFill>
              </a:rPr>
              <a:t>множество понятий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00"/>
                </a:solidFill>
              </a:rPr>
              <a:t/>
            </a:r>
            <a:br>
              <a:rPr lang="ru-RU" dirty="0" smtClean="0">
                <a:solidFill>
                  <a:srgbClr val="00FF00"/>
                </a:solidFill>
              </a:rPr>
            </a:br>
            <a:r>
              <a:rPr lang="ru-RU" dirty="0" smtClean="0"/>
              <a:t>которым</a:t>
            </a:r>
            <a:br>
              <a:rPr lang="ru-RU" dirty="0" smtClean="0"/>
            </a:br>
            <a:r>
              <a:rPr lang="ru-RU" dirty="0" smtClean="0"/>
              <a:t>(как логическим субъектам)</a:t>
            </a:r>
            <a:br>
              <a:rPr lang="ru-RU" dirty="0" smtClean="0"/>
            </a:br>
            <a:r>
              <a:rPr lang="ru-RU" dirty="0" smtClean="0">
                <a:solidFill>
                  <a:srgbClr val="00FFFF"/>
                </a:solidFill>
              </a:rPr>
              <a:t>предицируется данное понятие</a:t>
            </a:r>
            <a:r>
              <a:rPr lang="ru-RU" dirty="0"/>
              <a:t>.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52000" y="5904000"/>
            <a:ext cx="6840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noAutofit/>
          </a:bodyPr>
          <a:lstStyle/>
          <a:p>
            <a:r>
              <a:rPr lang="ru-RU" sz="1600" dirty="0"/>
              <a:t>Операция </a:t>
            </a:r>
            <a:r>
              <a:rPr lang="ru-RU" sz="1600" dirty="0">
                <a:solidFill>
                  <a:srgbClr val="FFFF00"/>
                </a:solidFill>
              </a:rPr>
              <a:t>предицирования</a:t>
            </a:r>
            <a:r>
              <a:rPr lang="ru-RU" sz="1600" dirty="0"/>
              <a:t> лежит </a:t>
            </a:r>
            <a:r>
              <a:rPr lang="ru-RU" sz="1600" dirty="0" smtClean="0"/>
              <a:t>в </a:t>
            </a:r>
            <a:r>
              <a:rPr lang="ru-RU" sz="1600" dirty="0"/>
              <a:t>основе формы мышления,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именуемой </a:t>
            </a:r>
            <a:r>
              <a:rPr lang="ru-RU" sz="1600" dirty="0">
                <a:solidFill>
                  <a:srgbClr val="FFFF00"/>
                </a:solidFill>
              </a:rPr>
              <a:t>суждением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Понятие как форма мышления </a:t>
            </a:r>
            <a:r>
              <a:rPr lang="ru-RU" sz="2800" kern="0" dirty="0" smtClean="0">
                <a:latin typeface="+mj-lt"/>
                <a:ea typeface="+mj-ea"/>
                <a:cs typeface="+mj-cs"/>
              </a:rPr>
              <a:t>Содержание </a:t>
            </a:r>
            <a:r>
              <a:rPr lang="ru-RU" sz="2800" kern="0" dirty="0">
                <a:latin typeface="+mj-lt"/>
                <a:ea typeface="+mj-ea"/>
                <a:cs typeface="+mj-cs"/>
              </a:rPr>
              <a:t>и объём понятия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8000" y="2952000"/>
            <a:ext cx="7128000" cy="1080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1600" dirty="0" smtClean="0"/>
              <a:t>Поскольку в логике всякий предмет мыслится как понятие, можно сказать, что всякое понятие </a:t>
            </a:r>
            <a:r>
              <a:rPr lang="ru-RU" sz="1600" dirty="0" smtClean="0">
                <a:solidFill>
                  <a:srgbClr val="00FF00"/>
                </a:solidFill>
              </a:rPr>
              <a:t>состоит</a:t>
            </a:r>
            <a:r>
              <a:rPr lang="ru-RU" sz="1600" dirty="0" smtClean="0"/>
              <a:t> из понятий, составляющих его </a:t>
            </a:r>
            <a:r>
              <a:rPr lang="ru-RU" sz="1600" dirty="0" smtClean="0">
                <a:solidFill>
                  <a:srgbClr val="FFFF00"/>
                </a:solidFill>
              </a:rPr>
              <a:t>содержание</a:t>
            </a:r>
            <a:r>
              <a:rPr lang="ru-RU" sz="1600" dirty="0" smtClean="0"/>
              <a:t>, и </a:t>
            </a:r>
            <a:r>
              <a:rPr lang="ru-RU" sz="1600" dirty="0" smtClean="0">
                <a:solidFill>
                  <a:srgbClr val="00FF00"/>
                </a:solidFill>
              </a:rPr>
              <a:t>применяется</a:t>
            </a:r>
            <a:r>
              <a:rPr lang="ru-RU" sz="1600" dirty="0" smtClean="0"/>
              <a:t> к понятиям, составляющим его </a:t>
            </a:r>
            <a:r>
              <a:rPr lang="ru-RU" sz="1600" dirty="0" smtClean="0">
                <a:solidFill>
                  <a:srgbClr val="FFFF00"/>
                </a:solidFill>
              </a:rPr>
              <a:t>объём</a:t>
            </a:r>
            <a:r>
              <a:rPr lang="ru-RU" sz="1600" dirty="0" smtClean="0"/>
              <a:t>.</a:t>
            </a:r>
            <a:endParaRPr lang="en-GB" sz="1600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360362" y="4032000"/>
            <a:ext cx="3959225" cy="1800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Содержание понятия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можно </a:t>
            </a:r>
            <a:r>
              <a:rPr lang="ru-RU" dirty="0" smtClean="0"/>
              <a:t>охарактеризовать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как множество понятий,</a:t>
            </a:r>
            <a:br>
              <a:rPr lang="ru-RU" dirty="0"/>
            </a:br>
            <a:r>
              <a:rPr lang="ru-RU" dirty="0">
                <a:solidFill>
                  <a:srgbClr val="00FFFF"/>
                </a:solidFill>
              </a:rPr>
              <a:t>предицируемых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данному понятию</a:t>
            </a:r>
            <a:br>
              <a:rPr lang="ru-RU" dirty="0"/>
            </a:br>
            <a:r>
              <a:rPr lang="ru-RU" dirty="0"/>
              <a:t>(как логическому субъекту).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/>
      <p:bldP spid="8" grpId="0"/>
      <p:bldP spid="1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3600"/>
            <a:ext cx="8229600" cy="11448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648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432"/>
              </a:spcBef>
              <a:buFontTx/>
              <a:buChar char="•"/>
              <a:defRPr/>
            </a:pPr>
            <a:r>
              <a:rPr lang="ru-RU" kern="0" dirty="0" smtClean="0">
                <a:solidFill>
                  <a:srgbClr val="00FFFF"/>
                </a:solidFill>
              </a:rPr>
              <a:t>Правило положительности</a:t>
            </a:r>
            <a:r>
              <a:rPr lang="ru-RU" kern="0" dirty="0" smtClean="0"/>
              <a:t>: определение не должно быть </a:t>
            </a:r>
            <a:r>
              <a:rPr lang="ru-RU" kern="0" dirty="0" smtClean="0">
                <a:solidFill>
                  <a:srgbClr val="00FF00"/>
                </a:solidFill>
              </a:rPr>
              <a:t>отрицательным</a:t>
            </a:r>
            <a:r>
              <a:rPr lang="ru-RU" kern="0" dirty="0" smtClean="0"/>
              <a:t>.</a:t>
            </a:r>
            <a:endParaRPr lang="ru-RU" kern="0" dirty="0">
              <a:latin typeface="+mn-lt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900000" y="2268000"/>
            <a:ext cx="3420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Кошка не есть собака.</a:t>
            </a:r>
            <a:endParaRPr lang="ru-RU" dirty="0">
              <a:solidFill>
                <a:srgbClr val="0000FF"/>
              </a:solidFill>
            </a:endParaRPr>
          </a:p>
        </p:txBody>
      </p:sp>
      <p:cxnSp>
        <p:nvCxnSpPr>
          <p:cNvPr id="5" name="Прямая соединительная линия 4"/>
          <p:cNvCxnSpPr>
            <a:cxnSpLocks noChangeShapeType="1"/>
          </p:cNvCxnSpPr>
          <p:nvPr/>
        </p:nvCxnSpPr>
        <p:spPr bwMode="auto">
          <a:xfrm>
            <a:off x="900000" y="2268000"/>
            <a:ext cx="3420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6" name="Прямая соединительная линия 5"/>
          <p:cNvCxnSpPr>
            <a:cxnSpLocks noChangeShapeType="1"/>
          </p:cNvCxnSpPr>
          <p:nvPr/>
        </p:nvCxnSpPr>
        <p:spPr bwMode="auto">
          <a:xfrm rot="-1140000">
            <a:off x="900000" y="2268000"/>
            <a:ext cx="3420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7" name="Содержимое 2"/>
          <p:cNvSpPr txBox="1">
            <a:spLocks/>
          </p:cNvSpPr>
          <p:nvPr/>
        </p:nvSpPr>
        <p:spPr>
          <a:xfrm>
            <a:off x="900000" y="2988000"/>
            <a:ext cx="7884000" cy="370800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ts val="432"/>
              </a:spcBef>
              <a:buFont typeface="Wingdings" pitchFamily="2" charset="2"/>
              <a:buChar char="Ø"/>
            </a:pPr>
            <a:r>
              <a:rPr lang="ru-RU" dirty="0" smtClean="0"/>
              <a:t>Пытаться определить понятие через перечисление признаков, которых оно лишено, занятие безнадёжное, ибо таковых </a:t>
            </a:r>
            <a:r>
              <a:rPr lang="ru-RU" dirty="0" smtClean="0">
                <a:solidFill>
                  <a:srgbClr val="FFFF00"/>
                </a:solidFill>
              </a:rPr>
              <a:t>бесконечно много</a:t>
            </a:r>
            <a:r>
              <a:rPr lang="ru-RU" dirty="0" smtClean="0"/>
              <a:t>. Ещё важнее то, что бессмысленно спрашивать, </a:t>
            </a:r>
            <a:r>
              <a:rPr lang="ru-RU" dirty="0" smtClean="0">
                <a:solidFill>
                  <a:srgbClr val="FFFF00"/>
                </a:solidFill>
              </a:rPr>
              <a:t>какие из них следует считать существенными, необходимыми и общими</a:t>
            </a:r>
            <a:r>
              <a:rPr lang="ru-RU" dirty="0" smtClean="0"/>
              <a:t>. </a:t>
            </a:r>
          </a:p>
          <a:p>
            <a:pPr marL="342900" indent="-342900" algn="l" eaLnBrk="0" hangingPunct="0">
              <a:spcBef>
                <a:spcPts val="432"/>
              </a:spcBef>
              <a:buFont typeface="Wingdings" pitchFamily="2" charset="2"/>
              <a:buChar char="Ø"/>
            </a:pPr>
            <a:r>
              <a:rPr lang="ru-RU" dirty="0" smtClean="0"/>
              <a:t>Равным образом безнадёжно пытаться ограничить объём понятия через перечисление предметов, в него не входящих: их тоже </a:t>
            </a:r>
            <a:r>
              <a:rPr lang="ru-RU" dirty="0" smtClean="0">
                <a:solidFill>
                  <a:srgbClr val="FFFF00"/>
                </a:solidFill>
              </a:rPr>
              <a:t>бесконечно много</a:t>
            </a:r>
            <a:r>
              <a:rPr lang="ru-RU" dirty="0" smtClean="0"/>
              <a:t>. </a:t>
            </a:r>
          </a:p>
          <a:p>
            <a:pPr marL="800100" lvl="1" indent="-342900" algn="l" eaLnBrk="0" hangingPunct="0">
              <a:spcBef>
                <a:spcPts val="432"/>
              </a:spcBef>
              <a:buFont typeface="Wingdings" pitchFamily="2" charset="2"/>
              <a:buChar char="v"/>
            </a:pPr>
            <a:r>
              <a:rPr lang="ru-RU" sz="1600" dirty="0" smtClean="0"/>
              <a:t>Неадекватность такого определения особенно очевидна, </a:t>
            </a:r>
            <a:br>
              <a:rPr lang="ru-RU" sz="1600" dirty="0" smtClean="0"/>
            </a:br>
            <a:r>
              <a:rPr lang="ru-RU" sz="1600" dirty="0" smtClean="0"/>
              <a:t>если отрицание осуществляется путём противопоставления контрарных понятий, например «кошка» и «собака». Но не лучше выглядят и определения, использующие контрадикторные понятия, такие, к примеру, как «мужчина» и «женщина». </a:t>
            </a:r>
            <a:endParaRPr lang="en-US" sz="1600" dirty="0" smtClean="0"/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4824000" y="2268000"/>
            <a:ext cx="3420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Мужчина не есть женщина.</a:t>
            </a:r>
            <a:endParaRPr lang="ru-RU" dirty="0">
              <a:solidFill>
                <a:srgbClr val="0000FF"/>
              </a:solidFill>
            </a:endParaRPr>
          </a:p>
        </p:txBody>
      </p: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4824000" y="2268000"/>
            <a:ext cx="3420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 rot="-1140000">
            <a:off x="4824000" y="2268000"/>
            <a:ext cx="3420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uild="p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3600"/>
            <a:ext cx="8229600" cy="11448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648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432"/>
              </a:spcBef>
              <a:buFontTx/>
              <a:buChar char="•"/>
              <a:defRPr/>
            </a:pPr>
            <a:r>
              <a:rPr lang="ru-RU" kern="0" dirty="0" smtClean="0">
                <a:solidFill>
                  <a:srgbClr val="00FFFF"/>
                </a:solidFill>
              </a:rPr>
              <a:t>Правило положительности</a:t>
            </a:r>
            <a:r>
              <a:rPr lang="ru-RU" kern="0" dirty="0" smtClean="0"/>
              <a:t>: определение не должно быть </a:t>
            </a:r>
            <a:r>
              <a:rPr lang="ru-RU" kern="0" dirty="0" smtClean="0">
                <a:solidFill>
                  <a:srgbClr val="00FF00"/>
                </a:solidFill>
              </a:rPr>
              <a:t>отрицательным.</a:t>
            </a:r>
            <a:endParaRPr lang="ru-RU" kern="0" dirty="0">
              <a:solidFill>
                <a:srgbClr val="00FF00"/>
              </a:solidFill>
              <a:latin typeface="+mn-lt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900000" y="2268000"/>
            <a:ext cx="3420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Кошка не есть собака.</a:t>
            </a:r>
            <a:endParaRPr lang="ru-RU" dirty="0">
              <a:solidFill>
                <a:srgbClr val="0000FF"/>
              </a:solidFill>
            </a:endParaRPr>
          </a:p>
        </p:txBody>
      </p:sp>
      <p:cxnSp>
        <p:nvCxnSpPr>
          <p:cNvPr id="5" name="Прямая соединительная линия 4"/>
          <p:cNvCxnSpPr>
            <a:cxnSpLocks noChangeShapeType="1"/>
          </p:cNvCxnSpPr>
          <p:nvPr/>
        </p:nvCxnSpPr>
        <p:spPr bwMode="auto">
          <a:xfrm>
            <a:off x="900000" y="2268000"/>
            <a:ext cx="3420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6" name="Прямая соединительная линия 5"/>
          <p:cNvCxnSpPr>
            <a:cxnSpLocks noChangeShapeType="1"/>
          </p:cNvCxnSpPr>
          <p:nvPr/>
        </p:nvCxnSpPr>
        <p:spPr bwMode="auto">
          <a:xfrm rot="-1140000">
            <a:off x="900000" y="2268000"/>
            <a:ext cx="3420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7" name="Содержимое 2"/>
          <p:cNvSpPr txBox="1">
            <a:spLocks/>
          </p:cNvSpPr>
          <p:nvPr/>
        </p:nvSpPr>
        <p:spPr>
          <a:xfrm>
            <a:off x="900000" y="2988000"/>
            <a:ext cx="7884000" cy="370800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spcBef>
                <a:spcPts val="432"/>
              </a:spcBef>
              <a:buFont typeface="Wingdings" pitchFamily="2" charset="2"/>
              <a:buChar char="Ø"/>
            </a:pPr>
            <a:r>
              <a:rPr lang="ru-RU" dirty="0" smtClean="0"/>
              <a:t>Пытаться определить понятие через перечисление признаков, которых оно лишено, занятие безнадёжное, ибо таковых </a:t>
            </a:r>
            <a:r>
              <a:rPr lang="ru-RU" dirty="0" smtClean="0">
                <a:solidFill>
                  <a:srgbClr val="FFFF00"/>
                </a:solidFill>
              </a:rPr>
              <a:t>бесконечно много</a:t>
            </a:r>
            <a:r>
              <a:rPr lang="ru-RU" dirty="0" smtClean="0"/>
              <a:t>. Ещё важнее то, что бессмысленно спрашивать, </a:t>
            </a:r>
            <a:r>
              <a:rPr lang="ru-RU" dirty="0" smtClean="0">
                <a:solidFill>
                  <a:srgbClr val="FFFF00"/>
                </a:solidFill>
              </a:rPr>
              <a:t>какие из них следует считать существенными, необходимыми и общими</a:t>
            </a:r>
            <a:r>
              <a:rPr lang="ru-RU" dirty="0" smtClean="0"/>
              <a:t>. </a:t>
            </a:r>
          </a:p>
          <a:p>
            <a:pPr marL="342900" indent="-342900" algn="l" eaLnBrk="0" hangingPunct="0">
              <a:spcBef>
                <a:spcPts val="432"/>
              </a:spcBef>
              <a:buFont typeface="Wingdings" pitchFamily="2" charset="2"/>
              <a:buChar char="Ø"/>
            </a:pPr>
            <a:r>
              <a:rPr lang="ru-RU" dirty="0" smtClean="0"/>
              <a:t>Равным образом безнадёжно пытаться ограничить объём понятия через перечисление предметов, в него не входящих: их тоже </a:t>
            </a:r>
            <a:r>
              <a:rPr lang="ru-RU" dirty="0" smtClean="0">
                <a:solidFill>
                  <a:srgbClr val="FFFF00"/>
                </a:solidFill>
              </a:rPr>
              <a:t>бесконечно много</a:t>
            </a:r>
            <a:r>
              <a:rPr lang="ru-RU" dirty="0" smtClean="0"/>
              <a:t>. </a:t>
            </a:r>
          </a:p>
          <a:p>
            <a:pPr marL="800100" lvl="1" indent="-342900" algn="l" eaLnBrk="0" hangingPunct="0">
              <a:spcBef>
                <a:spcPts val="432"/>
              </a:spcBef>
              <a:buFont typeface="Wingdings" pitchFamily="2" charset="2"/>
              <a:buChar char="v"/>
            </a:pPr>
            <a:r>
              <a:rPr lang="ru-RU" sz="1600" dirty="0" smtClean="0"/>
              <a:t>Можно задать вопрос, как же определять </a:t>
            </a:r>
            <a:r>
              <a:rPr lang="ru-RU" sz="1600" dirty="0" smtClean="0">
                <a:solidFill>
                  <a:srgbClr val="00FF00"/>
                </a:solidFill>
              </a:rPr>
              <a:t>отрицательные понятия</a:t>
            </a:r>
            <a:r>
              <a:rPr lang="ru-RU" sz="1600" dirty="0" smtClean="0"/>
              <a:t>, выраженные, например, словами с отрицательными приставками. Ответ состоит в том, что определяющим признаком такого понятия является </a:t>
            </a:r>
            <a:r>
              <a:rPr lang="ru-RU" sz="1600" dirty="0" smtClean="0">
                <a:solidFill>
                  <a:srgbClr val="00FF00"/>
                </a:solidFill>
              </a:rPr>
              <a:t>отсутствие у предмета некоего свойства</a:t>
            </a:r>
            <a:r>
              <a:rPr lang="ru-RU" sz="1600" dirty="0" smtClean="0"/>
              <a:t>, суждение же, фиксирующее отсутствие, само по себе является утвердительным.</a:t>
            </a:r>
            <a:endParaRPr lang="ru-RU" sz="1600" kern="0" dirty="0" smtClean="0">
              <a:solidFill>
                <a:schemeClr val="accent3"/>
              </a:solidFill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4824000" y="2268000"/>
            <a:ext cx="3420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Мужчина не есть женщина.</a:t>
            </a:r>
            <a:endParaRPr lang="ru-RU" dirty="0">
              <a:solidFill>
                <a:srgbClr val="0000FF"/>
              </a:solidFill>
            </a:endParaRPr>
          </a:p>
        </p:txBody>
      </p: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4824000" y="2268000"/>
            <a:ext cx="3420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 rot="-1140000">
            <a:off x="4824000" y="2268000"/>
            <a:ext cx="3420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3600"/>
            <a:ext cx="8229600" cy="11448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2412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432"/>
              </a:spcBef>
              <a:buFontTx/>
              <a:buChar char="•"/>
              <a:defRPr/>
            </a:pPr>
            <a:r>
              <a:rPr lang="ru-RU" kern="0" dirty="0" smtClean="0">
                <a:solidFill>
                  <a:srgbClr val="00FFFF"/>
                </a:solidFill>
              </a:rPr>
              <a:t>Правило ясности (чёткости)</a:t>
            </a:r>
            <a:r>
              <a:rPr lang="ru-RU" kern="0" dirty="0" smtClean="0"/>
              <a:t>: определение не должно осуществляться посредством понятий </a:t>
            </a:r>
          </a:p>
          <a:p>
            <a:pPr marL="800100" lvl="1" indent="-342900" algn="l">
              <a:spcBef>
                <a:spcPts val="432"/>
              </a:spcBef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ru-RU" kern="0" dirty="0" smtClean="0">
                <a:solidFill>
                  <a:srgbClr val="00FF00"/>
                </a:solidFill>
              </a:rPr>
              <a:t>менее ясных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rgbClr val="00FF00"/>
                </a:solidFill>
              </a:rPr>
              <a:t> чем определяемое понятие</a:t>
            </a:r>
            <a:r>
              <a:rPr lang="ru-RU" kern="0" dirty="0" smtClean="0"/>
              <a:t> (дефиниендум).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900000" y="2556000"/>
            <a:ext cx="3204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Доктринёр есть схоласт.</a:t>
            </a:r>
            <a:endParaRPr lang="ru-RU" dirty="0">
              <a:solidFill>
                <a:srgbClr val="0000FF"/>
              </a:solidFill>
            </a:endParaRPr>
          </a:p>
        </p:txBody>
      </p: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900000" y="2556000"/>
            <a:ext cx="3204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 rot="-1200000">
            <a:off x="900000" y="2556000"/>
            <a:ext cx="3204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267744" y="3456000"/>
            <a:ext cx="4968256" cy="3024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Определение неизвестного </a:t>
            </a:r>
            <a:br>
              <a:rPr lang="ru-RU" sz="2000" dirty="0" smtClean="0">
                <a:solidFill>
                  <a:srgbClr val="FFFF00"/>
                </a:solidFill>
                <a:cs typeface="Arial" charset="0"/>
              </a:rPr>
            </a:b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через неизвестное</a:t>
            </a:r>
            <a:r>
              <a:rPr lang="en-GB" sz="2000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(</a:t>
            </a:r>
            <a:r>
              <a:rPr lang="ru-RU" i="1" dirty="0" smtClean="0"/>
              <a:t>лат</a:t>
            </a:r>
            <a:r>
              <a:rPr lang="ru-RU" dirty="0" smtClean="0"/>
              <a:t>. </a:t>
            </a:r>
            <a:r>
              <a:rPr lang="en-US" dirty="0" smtClean="0">
                <a:solidFill>
                  <a:srgbClr val="00FF00"/>
                </a:solidFill>
              </a:rPr>
              <a:t>idem per idem</a:t>
            </a:r>
            <a:r>
              <a:rPr lang="ru-RU" dirty="0" smtClean="0"/>
              <a:t>,</a:t>
            </a:r>
            <a:r>
              <a:rPr lang="en-US" dirty="0" smtClean="0"/>
              <a:t> </a:t>
            </a:r>
            <a:r>
              <a:rPr lang="ru-RU" dirty="0" smtClean="0"/>
              <a:t>то же через то же</a:t>
            </a:r>
            <a:r>
              <a:rPr lang="en-US" dirty="0" smtClean="0"/>
              <a:t>) </a:t>
            </a:r>
            <a:r>
              <a:rPr lang="ru-RU" dirty="0" smtClean="0"/>
              <a:t>есть ошибка в определении, заключающаяся в том, что </a:t>
            </a:r>
            <a:br>
              <a:rPr lang="ru-RU" dirty="0" smtClean="0"/>
            </a:br>
            <a:r>
              <a:rPr lang="ru-RU" dirty="0" smtClean="0">
                <a:solidFill>
                  <a:srgbClr val="FF66FF"/>
                </a:solidFill>
              </a:rPr>
              <a:t>определяемое понятие</a:t>
            </a:r>
            <a:r>
              <a:rPr lang="ru-RU" dirty="0" smtClean="0"/>
              <a:t> (дефиниендум)</a:t>
            </a:r>
            <a:r>
              <a:rPr lang="ru-RU" dirty="0" smtClean="0">
                <a:solidFill>
                  <a:srgbClr val="FF66FF"/>
                </a:solidFill>
              </a:rPr>
              <a:t> определяется через такое определяющее понятие </a:t>
            </a:r>
            <a:r>
              <a:rPr lang="ru-RU" dirty="0" smtClean="0"/>
              <a:t>(дефиниенс),</a:t>
            </a:r>
            <a:r>
              <a:rPr lang="ru-RU" dirty="0" smtClean="0">
                <a:solidFill>
                  <a:srgbClr val="FF66FF"/>
                </a:solidFill>
              </a:rPr>
              <a:t> которое неизвестно и само должно быть </a:t>
            </a:r>
            <a:br>
              <a:rPr lang="ru-RU" dirty="0" smtClean="0">
                <a:solidFill>
                  <a:srgbClr val="FF66FF"/>
                </a:solidFill>
              </a:rPr>
            </a:br>
            <a:r>
              <a:rPr lang="ru-RU" dirty="0" smtClean="0">
                <a:solidFill>
                  <a:srgbClr val="FF66FF"/>
                </a:solidFill>
              </a:rPr>
              <a:t>сначала определено</a:t>
            </a:r>
            <a:r>
              <a:rPr lang="ru-RU" dirty="0" smtClean="0"/>
              <a:t>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3600"/>
            <a:ext cx="8229600" cy="11448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Определение понятий</a:t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</a:t>
            </a:r>
            <a:r>
              <a:rPr lang="ru-RU" sz="28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логического определения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5256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ts val="432"/>
              </a:spcBef>
              <a:buFontTx/>
              <a:buChar char="•"/>
              <a:defRPr/>
            </a:pPr>
            <a:r>
              <a:rPr lang="ru-RU" kern="0" dirty="0" smtClean="0">
                <a:solidFill>
                  <a:srgbClr val="00FFFF"/>
                </a:solidFill>
              </a:rPr>
              <a:t>Правило ясности (чёткости)</a:t>
            </a:r>
            <a:r>
              <a:rPr lang="ru-RU" kern="0" dirty="0" smtClean="0"/>
              <a:t>: определение не должно осуществляться посредством понятий, </a:t>
            </a:r>
          </a:p>
          <a:p>
            <a:pPr marL="800100" lvl="1" indent="-342900" algn="l">
              <a:spcBef>
                <a:spcPts val="432"/>
              </a:spcBef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ru-RU" kern="0" dirty="0" smtClean="0">
                <a:solidFill>
                  <a:srgbClr val="00FF00"/>
                </a:solidFill>
              </a:rPr>
              <a:t>менее ясных</a:t>
            </a:r>
            <a:r>
              <a:rPr lang="ru-RU" kern="0" dirty="0" smtClean="0"/>
              <a:t>,</a:t>
            </a:r>
            <a:r>
              <a:rPr lang="ru-RU" kern="0" dirty="0" smtClean="0">
                <a:solidFill>
                  <a:srgbClr val="00FF00"/>
                </a:solidFill>
              </a:rPr>
              <a:t> чем определяемое понятие</a:t>
            </a:r>
            <a:r>
              <a:rPr lang="ru-RU" kern="0" dirty="0" smtClean="0"/>
              <a:t> (дефиниендум),</a:t>
            </a:r>
            <a:br>
              <a:rPr lang="ru-RU" kern="0" dirty="0" smtClean="0"/>
            </a:br>
            <a:r>
              <a:rPr lang="ru-RU" kern="0" dirty="0" smtClean="0"/>
              <a:t/>
            </a:r>
            <a:br>
              <a:rPr lang="ru-RU" kern="0" dirty="0" smtClean="0"/>
            </a:br>
            <a:r>
              <a:rPr lang="ru-RU" kern="0" dirty="0" smtClean="0"/>
              <a:t/>
            </a:r>
            <a:br>
              <a:rPr lang="ru-RU" kern="0" dirty="0" smtClean="0"/>
            </a:br>
            <a:r>
              <a:rPr lang="ru-RU" kern="0" dirty="0" smtClean="0"/>
              <a:t> </a:t>
            </a:r>
          </a:p>
          <a:p>
            <a:pPr marL="800100" lvl="1" indent="-342900" algn="l">
              <a:spcBef>
                <a:spcPts val="432"/>
              </a:spcBef>
              <a:buFont typeface="Wingdings" pitchFamily="2" charset="2"/>
              <a:buChar char="Ø"/>
              <a:defRPr/>
            </a:pPr>
            <a:r>
              <a:rPr lang="ru-RU" kern="0" dirty="0" smtClean="0"/>
              <a:t>и должно быть </a:t>
            </a:r>
            <a:r>
              <a:rPr lang="ru-RU" kern="0" dirty="0" smtClean="0">
                <a:solidFill>
                  <a:srgbClr val="00FF00"/>
                </a:solidFill>
              </a:rPr>
              <a:t>свободно от двусмысленных </a:t>
            </a:r>
            <a:r>
              <a:rPr lang="en-US" kern="0" dirty="0" smtClean="0">
                <a:solidFill>
                  <a:srgbClr val="00FF00"/>
                </a:solidFill>
              </a:rPr>
              <a:t/>
            </a:r>
            <a:br>
              <a:rPr lang="en-US" kern="0" dirty="0" smtClean="0">
                <a:solidFill>
                  <a:srgbClr val="00FF00"/>
                </a:solidFill>
              </a:rPr>
            </a:br>
            <a:r>
              <a:rPr lang="ru-RU" kern="0" dirty="0" smtClean="0">
                <a:solidFill>
                  <a:srgbClr val="00FF00"/>
                </a:solidFill>
              </a:rPr>
              <a:t>и метафорических выражений</a:t>
            </a:r>
            <a:r>
              <a:rPr lang="ru-RU" kern="0" dirty="0" smtClean="0"/>
              <a:t>.</a:t>
            </a:r>
            <a:r>
              <a:rPr lang="ru-RU" kern="0" dirty="0" smtClean="0">
                <a:solidFill>
                  <a:srgbClr val="00FF00"/>
                </a:solidFill>
              </a:rPr>
              <a:t/>
            </a:r>
            <a:br>
              <a:rPr lang="ru-RU" kern="0" dirty="0" smtClean="0">
                <a:solidFill>
                  <a:srgbClr val="00FF00"/>
                </a:solidFill>
              </a:rPr>
            </a:br>
            <a:r>
              <a:rPr lang="ru-RU" kern="0" dirty="0" smtClean="0">
                <a:solidFill>
                  <a:srgbClr val="00FF00"/>
                </a:solidFill>
              </a:rPr>
              <a:t/>
            </a:r>
            <a:br>
              <a:rPr lang="ru-RU" kern="0" dirty="0" smtClean="0">
                <a:solidFill>
                  <a:srgbClr val="00FF00"/>
                </a:solidFill>
              </a:rPr>
            </a:br>
            <a:r>
              <a:rPr lang="ru-RU" kern="0" dirty="0" smtClean="0">
                <a:solidFill>
                  <a:srgbClr val="00FF00"/>
                </a:solidFill>
              </a:rPr>
              <a:t/>
            </a:r>
            <a:br>
              <a:rPr lang="ru-RU" kern="0" dirty="0" smtClean="0">
                <a:solidFill>
                  <a:srgbClr val="00FF00"/>
                </a:solidFill>
              </a:rPr>
            </a:br>
            <a:endParaRPr lang="ru-RU" kern="0" dirty="0" smtClean="0">
              <a:solidFill>
                <a:srgbClr val="00FF00"/>
              </a:solidFill>
            </a:endParaRPr>
          </a:p>
          <a:p>
            <a:pPr marL="800100" lvl="1" indent="-342900" algn="l">
              <a:spcBef>
                <a:spcPts val="432"/>
              </a:spcBef>
              <a:buFont typeface="Wingdings" pitchFamily="2" charset="2"/>
              <a:buChar char="Ø"/>
              <a:defRPr/>
            </a:pPr>
            <a:endParaRPr lang="ru-RU" kern="0" dirty="0" smtClean="0">
              <a:solidFill>
                <a:srgbClr val="00FF00"/>
              </a:solidFill>
            </a:endParaRPr>
          </a:p>
          <a:p>
            <a:pPr marL="1257300" lvl="2" indent="-342900" algn="l">
              <a:spcBef>
                <a:spcPts val="0"/>
              </a:spcBef>
              <a:buFont typeface="Wingdings" pitchFamily="2" charset="2"/>
              <a:buChar char="v"/>
              <a:defRPr/>
            </a:pPr>
            <a:r>
              <a:rPr lang="ru-RU" sz="1600" kern="0" dirty="0" smtClean="0"/>
              <a:t>Это гегелевское суждение (Энциклопедия философских наук.  </a:t>
            </a:r>
            <a:br>
              <a:rPr lang="ru-RU" sz="1600" kern="0" dirty="0" smtClean="0"/>
            </a:br>
            <a:r>
              <a:rPr lang="ru-RU" sz="1600" kern="0" dirty="0" smtClean="0"/>
              <a:t>Т. 2. Философия природы, </a:t>
            </a:r>
            <a:r>
              <a:rPr lang="ru-RU" sz="1600" dirty="0" smtClean="0"/>
              <a:t>§ </a:t>
            </a:r>
            <a:r>
              <a:rPr lang="ru-RU" sz="1600" kern="0" dirty="0" smtClean="0"/>
              <a:t>323), конечно, и не претендовало </a:t>
            </a:r>
            <a:br>
              <a:rPr lang="ru-RU" sz="1600" kern="0" dirty="0" smtClean="0"/>
            </a:br>
            <a:r>
              <a:rPr lang="ru-RU" sz="1600" kern="0" dirty="0" smtClean="0"/>
              <a:t>на то, чтобы считаться определением электрического тока, – </a:t>
            </a:r>
            <a:br>
              <a:rPr lang="ru-RU" sz="1600" kern="0" dirty="0" smtClean="0"/>
            </a:br>
            <a:r>
              <a:rPr lang="ru-RU" sz="1600" kern="0" dirty="0" smtClean="0"/>
              <a:t>оно лишь указывало место этого понятия в гегелевской </a:t>
            </a:r>
            <a:br>
              <a:rPr lang="ru-RU" sz="1600" kern="0" dirty="0" smtClean="0"/>
            </a:br>
            <a:r>
              <a:rPr lang="ru-RU" sz="1600" kern="0" dirty="0" smtClean="0"/>
              <a:t>системе категорий. Здесь оно цитируется лишь в качестве иллюстрации к правилу ясности – в качестве примера того, </a:t>
            </a:r>
            <a:br>
              <a:rPr lang="ru-RU" sz="1600" kern="0" dirty="0" smtClean="0"/>
            </a:br>
            <a:r>
              <a:rPr lang="ru-RU" sz="1600" kern="0" dirty="0" smtClean="0"/>
              <a:t>как не следует понятия определять.</a:t>
            </a:r>
            <a:endParaRPr lang="ru-RU" sz="1600" kern="0" dirty="0">
              <a:latin typeface="+mn-lt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900000" y="3996000"/>
            <a:ext cx="7308000" cy="828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Электричество есть чистая цель образа, освобождающаяся от него, – образ, начинающий упразднять свое равнодушие.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6" name="Прямая соединительная линия 5"/>
          <p:cNvCxnSpPr>
            <a:cxnSpLocks noChangeShapeType="1"/>
          </p:cNvCxnSpPr>
          <p:nvPr/>
        </p:nvCxnSpPr>
        <p:spPr bwMode="auto">
          <a:xfrm>
            <a:off x="900000" y="3996000"/>
            <a:ext cx="7308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7" name="Прямая соединительная линия 6"/>
          <p:cNvCxnSpPr>
            <a:cxnSpLocks noChangeShapeType="1"/>
          </p:cNvCxnSpPr>
          <p:nvPr/>
        </p:nvCxnSpPr>
        <p:spPr bwMode="auto">
          <a:xfrm rot="-780000">
            <a:off x="900000" y="3996535"/>
            <a:ext cx="7308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900000" y="2556000"/>
            <a:ext cx="3204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Доктринёр есть схоласт.</a:t>
            </a:r>
            <a:endParaRPr lang="ru-RU" dirty="0">
              <a:solidFill>
                <a:srgbClr val="0000FF"/>
              </a:solidFill>
            </a:endParaRPr>
          </a:p>
        </p:txBody>
      </p: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900000" y="2556000"/>
            <a:ext cx="3204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 rot="-1200000">
            <a:off x="900000" y="2556000"/>
            <a:ext cx="3204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>
              <a:defRPr/>
            </a:pPr>
            <a:r>
              <a:rPr lang="ru-RU" sz="3200" b="1" dirty="0" smtClean="0">
                <a:solidFill>
                  <a:srgbClr val="FFFF00"/>
                </a:solidFill>
              </a:rPr>
              <a:t>Деление объёма понятий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Понятие и процедура классификации</a:t>
            </a: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48000" y="1800225"/>
            <a:ext cx="6048000" cy="1584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Классификация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/>
              <a:t>– </a:t>
            </a:r>
            <a:br>
              <a:rPr lang="ru-RU" dirty="0"/>
            </a:br>
            <a:r>
              <a:rPr lang="ru-RU" dirty="0"/>
              <a:t>логическая операция распределения </a:t>
            </a:r>
            <a:r>
              <a:rPr lang="ru-RU" dirty="0" smtClean="0"/>
              <a:t>предметов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какого-либо </a:t>
            </a:r>
            <a:r>
              <a:rPr lang="ru-RU" dirty="0"/>
              <a:t>рода (класса) по подклассам </a:t>
            </a:r>
            <a:br>
              <a:rPr lang="ru-RU" dirty="0"/>
            </a:br>
            <a:r>
              <a:rPr lang="ru-RU" dirty="0"/>
              <a:t>(деление объёма родового понятия на виды).</a:t>
            </a: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60475" y="3852000"/>
            <a:ext cx="6659563" cy="255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ts val="0"/>
              </a:spcBef>
              <a:spcAft>
                <a:spcPts val="1800"/>
              </a:spcAft>
              <a:defRPr/>
            </a:pPr>
            <a:r>
              <a:rPr lang="ru-RU" dirty="0">
                <a:solidFill>
                  <a:schemeClr val="accent3"/>
                </a:solidFill>
              </a:rPr>
              <a:t>Сущность классификации заключается </a:t>
            </a:r>
            <a:r>
              <a:rPr lang="ru-RU" dirty="0">
                <a:solidFill>
                  <a:srgbClr val="00FFFF"/>
                </a:solidFill>
              </a:rPr>
              <a:t>в </a:t>
            </a:r>
            <a:r>
              <a:rPr lang="ru-RU" dirty="0" smtClean="0">
                <a:solidFill>
                  <a:srgbClr val="00FFFF"/>
                </a:solidFill>
              </a:rPr>
              <a:t>раскрытии </a:t>
            </a:r>
            <a:r>
              <a:rPr lang="ru-RU" dirty="0">
                <a:solidFill>
                  <a:srgbClr val="00FFFF"/>
                </a:solidFill>
              </a:rPr>
              <a:t/>
            </a:r>
            <a:br>
              <a:rPr lang="ru-RU" dirty="0">
                <a:solidFill>
                  <a:srgbClr val="00FFFF"/>
                </a:solidFill>
              </a:rPr>
            </a:br>
            <a:r>
              <a:rPr lang="ru-RU" dirty="0">
                <a:solidFill>
                  <a:srgbClr val="00FFFF"/>
                </a:solidFill>
              </a:rPr>
              <a:t>объёма понятия</a:t>
            </a:r>
            <a:r>
              <a:rPr lang="ru-RU" dirty="0">
                <a:solidFill>
                  <a:schemeClr val="accent3"/>
                </a:solidFill>
              </a:rPr>
              <a:t> через перечисление понятий</a:t>
            </a:r>
            <a:r>
              <a:rPr lang="ru-RU" dirty="0" smtClean="0">
                <a:solidFill>
                  <a:schemeClr val="accent3"/>
                </a:solidFill>
              </a:rPr>
              <a:t>, являющихся </a:t>
            </a:r>
            <a:r>
              <a:rPr lang="ru-RU" dirty="0">
                <a:solidFill>
                  <a:schemeClr val="accent3"/>
                </a:solidFill>
              </a:rPr>
              <a:t>по отношению к нему </a:t>
            </a:r>
            <a:r>
              <a:rPr lang="ru-RU" dirty="0">
                <a:solidFill>
                  <a:srgbClr val="00FF00"/>
                </a:solidFill>
              </a:rPr>
              <a:t>видовыми</a:t>
            </a:r>
            <a:r>
              <a:rPr lang="ru-RU" dirty="0"/>
              <a:t>, 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что осуществляется посредством ограничения </a:t>
            </a:r>
            <a:br>
              <a:rPr lang="ru-RU" dirty="0">
                <a:solidFill>
                  <a:schemeClr val="accent3"/>
                </a:solidFill>
              </a:rPr>
            </a:br>
            <a:r>
              <a:rPr lang="ru-RU" dirty="0">
                <a:solidFill>
                  <a:schemeClr val="accent3"/>
                </a:solidFill>
              </a:rPr>
              <a:t>делимого понятия рядом видовых различий.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3"/>
                </a:solidFill>
              </a:rPr>
              <a:t>Члены деления находятся </a:t>
            </a:r>
            <a:r>
              <a:rPr lang="ru-RU" dirty="0" smtClean="0">
                <a:solidFill>
                  <a:schemeClr val="accent3"/>
                </a:solidFill>
              </a:rPr>
              <a:t>к </a:t>
            </a:r>
            <a:r>
              <a:rPr lang="ru-RU" dirty="0">
                <a:solidFill>
                  <a:schemeClr val="accent3"/>
                </a:solidFill>
              </a:rPr>
              <a:t>делимому понятию </a:t>
            </a: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в </a:t>
            </a:r>
            <a:r>
              <a:rPr lang="ru-RU" dirty="0">
                <a:solidFill>
                  <a:schemeClr val="accent3"/>
                </a:solidFill>
              </a:rPr>
              <a:t>отношении </a:t>
            </a:r>
            <a:r>
              <a:rPr lang="ru-RU" dirty="0">
                <a:solidFill>
                  <a:srgbClr val="00FFFF"/>
                </a:solidFill>
              </a:rPr>
              <a:t>подчинения</a:t>
            </a:r>
            <a:r>
              <a:rPr lang="ru-RU" dirty="0"/>
              <a:t>, </a:t>
            </a:r>
            <a:r>
              <a:rPr lang="ru-RU" dirty="0" smtClean="0">
                <a:solidFill>
                  <a:schemeClr val="accent3"/>
                </a:solidFill>
              </a:rPr>
              <a:t>друг </a:t>
            </a:r>
            <a:r>
              <a:rPr lang="ru-RU" dirty="0">
                <a:solidFill>
                  <a:schemeClr val="accent3"/>
                </a:solidFill>
              </a:rPr>
              <a:t>к другу – в отношении </a:t>
            </a:r>
            <a:r>
              <a:rPr lang="ru-RU" dirty="0" smtClean="0">
                <a:solidFill>
                  <a:srgbClr val="00FFFF"/>
                </a:solidFill>
              </a:rPr>
              <a:t>соподчинения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будучи при этом </a:t>
            </a:r>
            <a:r>
              <a:rPr lang="ru-RU" dirty="0" smtClean="0">
                <a:solidFill>
                  <a:srgbClr val="00FFFF"/>
                </a:solidFill>
              </a:rPr>
              <a:t>несовместимыми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>
              <a:defRPr/>
            </a:pPr>
            <a:r>
              <a:rPr lang="ru-RU" sz="3200" b="1" dirty="0" smtClean="0">
                <a:solidFill>
                  <a:schemeClr val="accent3"/>
                </a:solidFill>
              </a:rPr>
              <a:t>Деление объёма понятий</a:t>
            </a:r>
            <a:br>
              <a:rPr lang="ru-RU" sz="3200" b="1" dirty="0" smtClean="0">
                <a:solidFill>
                  <a:schemeClr val="accent3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Понятие и процедура классификации</a:t>
            </a: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96000" y="1620000"/>
            <a:ext cx="65520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ts val="0"/>
              </a:spcBef>
              <a:spcAft>
                <a:spcPts val="1800"/>
              </a:spcAft>
              <a:defRPr/>
            </a:pPr>
            <a:r>
              <a:rPr lang="ru-RU" dirty="0">
                <a:solidFill>
                  <a:schemeClr val="accent3"/>
                </a:solidFill>
              </a:rPr>
              <a:t>Простейшим классификационным приёмом </a:t>
            </a:r>
            <a:r>
              <a:rPr lang="ru-RU" dirty="0" smtClean="0">
                <a:solidFill>
                  <a:schemeClr val="accent3"/>
                </a:solidFill>
              </a:rPr>
              <a:t>является </a:t>
            </a:r>
            <a:r>
              <a:rPr lang="ru-RU" dirty="0" smtClean="0">
                <a:solidFill>
                  <a:srgbClr val="00FFFF"/>
                </a:solidFill>
              </a:rPr>
              <a:t>дихотомия</a:t>
            </a:r>
            <a:r>
              <a:rPr lang="ru-RU" dirty="0"/>
              <a:t>,</a:t>
            </a:r>
            <a:r>
              <a:rPr lang="ru-RU" dirty="0">
                <a:solidFill>
                  <a:schemeClr val="accent3"/>
                </a:solidFill>
              </a:rPr>
              <a:t> т</a:t>
            </a:r>
            <a:r>
              <a:rPr lang="ru-RU" dirty="0" smtClean="0">
                <a:solidFill>
                  <a:schemeClr val="accent3"/>
                </a:solidFill>
              </a:rPr>
              <a:t>. е</a:t>
            </a:r>
            <a:r>
              <a:rPr lang="ru-RU" dirty="0">
                <a:solidFill>
                  <a:schemeClr val="accent3"/>
                </a:solidFill>
              </a:rPr>
              <a:t>. деление объёма понятия на две части</a:t>
            </a:r>
            <a:r>
              <a:rPr lang="ru-RU" dirty="0" smtClean="0">
                <a:solidFill>
                  <a:schemeClr val="accent3"/>
                </a:solidFill>
              </a:rPr>
              <a:t>, элементы </a:t>
            </a:r>
            <a:r>
              <a:rPr lang="ru-RU" dirty="0">
                <a:solidFill>
                  <a:schemeClr val="accent3"/>
                </a:solidFill>
              </a:rPr>
              <a:t>которых отличаются друг от друга </a:t>
            </a:r>
            <a:r>
              <a:rPr lang="ru-RU" dirty="0" smtClean="0">
                <a:solidFill>
                  <a:schemeClr val="accent3"/>
                </a:solidFill>
              </a:rPr>
              <a:t>наличием или </a:t>
            </a:r>
            <a:r>
              <a:rPr lang="ru-RU" dirty="0">
                <a:solidFill>
                  <a:schemeClr val="accent3"/>
                </a:solidFill>
              </a:rPr>
              <a:t>отсутствием видоспецифического признака.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368000" y="3419475"/>
            <a:ext cx="6408000" cy="270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>
                <a:solidFill>
                  <a:srgbClr val="FFFF00"/>
                </a:solidFill>
              </a:rPr>
              <a:t>Д</a:t>
            </a:r>
            <a:r>
              <a:rPr lang="en-US" sz="2000" dirty="0">
                <a:solidFill>
                  <a:srgbClr val="FFFF00"/>
                </a:solidFill>
                <a:cs typeface="Arial" charset="0"/>
              </a:rPr>
              <a:t>u</a:t>
            </a:r>
            <a:r>
              <a:rPr lang="ru-RU" sz="2000" dirty="0">
                <a:solidFill>
                  <a:srgbClr val="FFFF00"/>
                </a:solidFill>
              </a:rPr>
              <a:t>хотом</a:t>
            </a:r>
            <a:r>
              <a:rPr lang="en-US" sz="2000" dirty="0">
                <a:solidFill>
                  <a:srgbClr val="FFFF00"/>
                </a:solidFill>
                <a:cs typeface="Arial" charset="0"/>
              </a:rPr>
              <a:t>ú</a:t>
            </a:r>
            <a:r>
              <a:rPr lang="ru-RU" sz="2000" dirty="0" smtClean="0">
                <a:solidFill>
                  <a:srgbClr val="FFFF00"/>
                </a:solidFill>
              </a:rPr>
              <a:t>я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</a:t>
            </a:r>
            <a:r>
              <a:rPr lang="ru-RU" i="1" dirty="0"/>
              <a:t>греч</a:t>
            </a:r>
            <a:r>
              <a:rPr lang="ru-RU" dirty="0"/>
              <a:t>. </a:t>
            </a:r>
            <a:r>
              <a:rPr lang="el-GR" sz="20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διχοτομία</a:t>
            </a:r>
            <a:r>
              <a:rPr lang="ru-RU" dirty="0"/>
              <a:t>; от </a:t>
            </a:r>
            <a:r>
              <a:rPr lang="el-GR" sz="20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δίχα</a:t>
            </a:r>
            <a:r>
              <a:rPr lang="ru-RU" dirty="0">
                <a:solidFill>
                  <a:srgbClr val="00FF00"/>
                </a:solidFill>
              </a:rPr>
              <a:t>,</a:t>
            </a:r>
            <a:r>
              <a:rPr lang="ru-RU" dirty="0"/>
              <a:t> на две части</a:t>
            </a:r>
            <a:r>
              <a:rPr lang="ru-RU" dirty="0" smtClean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и </a:t>
            </a:r>
            <a:r>
              <a:rPr lang="el-GR" sz="20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τομή</a:t>
            </a:r>
            <a:r>
              <a:rPr lang="ru-RU" dirty="0">
                <a:solidFill>
                  <a:srgbClr val="00FF00"/>
                </a:solidFill>
                <a:cs typeface="Arial" charset="0"/>
              </a:rPr>
              <a:t>,</a:t>
            </a:r>
            <a:r>
              <a:rPr lang="ru-RU" dirty="0">
                <a:cs typeface="Arial" charset="0"/>
              </a:rPr>
              <a:t> сечение, разделение</a:t>
            </a:r>
            <a:r>
              <a:rPr lang="ru-RU" dirty="0"/>
              <a:t>) </a:t>
            </a:r>
            <a:r>
              <a:rPr lang="ru-RU" dirty="0" smtClean="0"/>
              <a:t>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метод классификации, состоящий </a:t>
            </a:r>
            <a:r>
              <a:rPr lang="ru-RU" dirty="0" smtClean="0"/>
              <a:t>в делении </a:t>
            </a:r>
            <a:br>
              <a:rPr lang="ru-RU" dirty="0" smtClean="0"/>
            </a:br>
            <a:r>
              <a:rPr lang="ru-RU" dirty="0" smtClean="0"/>
              <a:t>объёма </a:t>
            </a:r>
            <a:r>
              <a:rPr lang="ru-RU" dirty="0"/>
              <a:t>понятия (класса, множества</a:t>
            </a:r>
            <a:r>
              <a:rPr lang="ru-RU" dirty="0" smtClean="0"/>
              <a:t>) на </a:t>
            </a:r>
            <a:r>
              <a:rPr lang="ru-RU" dirty="0" smtClean="0">
                <a:solidFill>
                  <a:srgbClr val="00FFFF"/>
                </a:solidFill>
              </a:rPr>
              <a:t>две части</a:t>
            </a:r>
            <a:r>
              <a:rPr lang="ru-RU" dirty="0" smtClean="0"/>
              <a:t> – </a:t>
            </a:r>
            <a:br>
              <a:rPr lang="ru-RU" dirty="0" smtClean="0"/>
            </a:br>
            <a:r>
              <a:rPr lang="ru-RU" dirty="0" smtClean="0"/>
              <a:t>объёмы двух </a:t>
            </a:r>
            <a:r>
              <a:rPr lang="ru-RU" dirty="0" smtClean="0">
                <a:solidFill>
                  <a:srgbClr val="00FFFF"/>
                </a:solidFill>
              </a:rPr>
              <a:t>контрадикторных</a:t>
            </a:r>
            <a:r>
              <a:rPr lang="ru-RU" dirty="0" smtClean="0"/>
              <a:t> понятий, </a:t>
            </a:r>
            <a:br>
              <a:rPr lang="ru-RU" dirty="0" smtClean="0"/>
            </a:br>
            <a:r>
              <a:rPr lang="ru-RU" dirty="0" smtClean="0"/>
              <a:t>т. е</a:t>
            </a:r>
            <a:r>
              <a:rPr lang="ru-RU" dirty="0"/>
              <a:t>. </a:t>
            </a:r>
            <a:r>
              <a:rPr lang="ru-RU" dirty="0" smtClean="0"/>
              <a:t>понятий, суммарный </a:t>
            </a:r>
            <a:r>
              <a:rPr lang="ru-RU" dirty="0"/>
              <a:t>объём которых </a:t>
            </a:r>
            <a:br>
              <a:rPr lang="ru-RU" dirty="0"/>
            </a:br>
            <a:r>
              <a:rPr lang="ru-RU" dirty="0"/>
              <a:t>исчерпывает объём делимого понятия.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Деление объёма понятий </a:t>
            </a: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 деления объёма понятий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601788"/>
            <a:ext cx="8229600" cy="4525962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ru-RU" kern="0" dirty="0">
                <a:solidFill>
                  <a:srgbClr val="00FFFF"/>
                </a:solidFill>
                <a:latin typeface="+mn-lt"/>
              </a:rPr>
              <a:t>Правило единого основания</a:t>
            </a:r>
            <a:r>
              <a:rPr lang="ru-RU" kern="0" dirty="0">
                <a:latin typeface="+mn-lt"/>
              </a:rPr>
              <a:t>:</a:t>
            </a:r>
            <a:r>
              <a:rPr lang="ru-RU" kern="0" dirty="0">
                <a:solidFill>
                  <a:srgbClr val="00FFFF"/>
                </a:solidFill>
                <a:latin typeface="+mn-lt"/>
              </a:rPr>
              <a:t> </a:t>
            </a:r>
            <a:r>
              <a:rPr lang="ru-RU" kern="0" dirty="0">
                <a:solidFill>
                  <a:schemeClr val="accent3"/>
                </a:solidFill>
                <a:latin typeface="+mn-lt"/>
              </a:rPr>
              <a:t>каждое деление должно производиться </a:t>
            </a:r>
            <a:r>
              <a:rPr lang="ru-RU" kern="0" dirty="0">
                <a:solidFill>
                  <a:srgbClr val="00FF00"/>
                </a:solidFill>
                <a:latin typeface="+mn-lt"/>
              </a:rPr>
              <a:t>по одному основанию</a:t>
            </a:r>
            <a:r>
              <a:rPr lang="ru-RU" kern="0" dirty="0">
                <a:latin typeface="+mn-lt"/>
              </a:rPr>
              <a:t>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ru-RU" kern="0" dirty="0">
                <a:solidFill>
                  <a:srgbClr val="00FFFF"/>
                </a:solidFill>
                <a:latin typeface="+mn-lt"/>
              </a:rPr>
              <a:t>Правило соразмерности</a:t>
            </a:r>
            <a:r>
              <a:rPr lang="ru-RU" kern="0" dirty="0">
                <a:latin typeface="+mn-lt"/>
              </a:rPr>
              <a:t>:</a:t>
            </a:r>
            <a:r>
              <a:rPr lang="ru-RU" kern="0" dirty="0">
                <a:solidFill>
                  <a:srgbClr val="00FFFF"/>
                </a:solidFill>
                <a:latin typeface="+mn-lt"/>
              </a:rPr>
              <a:t> </a:t>
            </a:r>
            <a:r>
              <a:rPr lang="ru-RU" kern="0" dirty="0">
                <a:solidFill>
                  <a:schemeClr val="accent3"/>
                </a:solidFill>
                <a:latin typeface="+mn-lt"/>
              </a:rPr>
              <a:t>совокупный объём членов деления (соподчинённых понятий) должен </a:t>
            </a:r>
            <a:r>
              <a:rPr lang="ru-RU" kern="0" dirty="0">
                <a:solidFill>
                  <a:srgbClr val="00FF00"/>
                </a:solidFill>
                <a:latin typeface="+mn-lt"/>
              </a:rPr>
              <a:t>равняться объёму делимого (подчиняющего) понятия</a:t>
            </a:r>
            <a:r>
              <a:rPr lang="ru-RU" kern="0" dirty="0">
                <a:latin typeface="+mn-lt"/>
              </a:rPr>
              <a:t>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ru-RU" kern="0" dirty="0">
                <a:solidFill>
                  <a:srgbClr val="00FFFF"/>
                </a:solidFill>
                <a:latin typeface="+mn-lt"/>
              </a:rPr>
              <a:t>Правило несовместимости</a:t>
            </a:r>
            <a:r>
              <a:rPr lang="ru-RU" kern="0" dirty="0">
                <a:latin typeface="+mn-lt"/>
              </a:rPr>
              <a:t>: члены деления должны </a:t>
            </a:r>
            <a:r>
              <a:rPr lang="ru-RU" kern="0" dirty="0">
                <a:solidFill>
                  <a:srgbClr val="00FF00"/>
                </a:solidFill>
                <a:latin typeface="+mn-lt"/>
              </a:rPr>
              <a:t>исключать друг друга</a:t>
            </a:r>
            <a:r>
              <a:rPr lang="ru-RU" kern="0" dirty="0">
                <a:latin typeface="+mn-lt"/>
              </a:rPr>
              <a:t>,</a:t>
            </a:r>
            <a:r>
              <a:rPr lang="ru-RU" kern="0" dirty="0">
                <a:solidFill>
                  <a:srgbClr val="00FF00"/>
                </a:solidFill>
                <a:latin typeface="+mn-lt"/>
              </a:rPr>
              <a:t> </a:t>
            </a:r>
            <a:r>
              <a:rPr lang="ru-RU" kern="0" dirty="0">
                <a:latin typeface="+mn-lt"/>
              </a:rPr>
              <a:t>т</a:t>
            </a:r>
            <a:r>
              <a:rPr lang="ru-RU" kern="0" dirty="0" smtClean="0">
                <a:latin typeface="+mn-lt"/>
              </a:rPr>
              <a:t>. е</a:t>
            </a:r>
            <a:r>
              <a:rPr lang="ru-RU" kern="0" dirty="0">
                <a:latin typeface="+mn-lt"/>
              </a:rPr>
              <a:t>. быть несовместимыми понятиями.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ru-RU" kern="0" dirty="0">
                <a:solidFill>
                  <a:srgbClr val="00FFFF"/>
                </a:solidFill>
                <a:latin typeface="+mn-lt"/>
              </a:rPr>
              <a:t>Правило непрерывности</a:t>
            </a:r>
            <a:r>
              <a:rPr lang="ru-RU" kern="0" dirty="0">
                <a:latin typeface="+mn-lt"/>
              </a:rPr>
              <a:t>: деление должно быть </a:t>
            </a:r>
            <a:r>
              <a:rPr lang="ru-RU" kern="0" dirty="0">
                <a:solidFill>
                  <a:srgbClr val="00FF00"/>
                </a:solidFill>
                <a:latin typeface="+mn-lt"/>
              </a:rPr>
              <a:t>постепенным</a:t>
            </a:r>
            <a:r>
              <a:rPr lang="ru-RU" kern="0" dirty="0">
                <a:latin typeface="+mn-lt"/>
              </a:rPr>
              <a:t> – </a:t>
            </a:r>
            <a:r>
              <a:rPr lang="ru-RU" kern="0" dirty="0" smtClean="0">
                <a:latin typeface="+mn-lt"/>
              </a:rPr>
              <a:t/>
            </a:r>
            <a:br>
              <a:rPr lang="ru-RU" kern="0" dirty="0" smtClean="0">
                <a:latin typeface="+mn-lt"/>
              </a:rPr>
            </a:br>
            <a:r>
              <a:rPr lang="ru-RU" kern="0" dirty="0" smtClean="0">
                <a:latin typeface="+mn-lt"/>
              </a:rPr>
              <a:t>от </a:t>
            </a:r>
            <a:r>
              <a:rPr lang="ru-RU" kern="0" dirty="0">
                <a:latin typeface="+mn-lt"/>
              </a:rPr>
              <a:t>членов, получаемых непосредственно через ограничение исходного понятия, к членам, </a:t>
            </a:r>
            <a:r>
              <a:rPr lang="ru-RU" kern="0" dirty="0" smtClean="0">
                <a:latin typeface="+mn-lt"/>
              </a:rPr>
              <a:t>получаемым </a:t>
            </a:r>
            <a:r>
              <a:rPr lang="ru-RU" kern="0" dirty="0">
                <a:latin typeface="+mn-lt"/>
              </a:rPr>
              <a:t>через ограничение членов первоначального деления, и т</a:t>
            </a:r>
            <a:r>
              <a:rPr lang="ru-RU" kern="0" dirty="0" smtClean="0">
                <a:latin typeface="+mn-lt"/>
              </a:rPr>
              <a:t>. д</a:t>
            </a:r>
            <a:r>
              <a:rPr lang="ru-RU" kern="0" dirty="0">
                <a:latin typeface="+mn-lt"/>
              </a:rPr>
              <a:t>.; совмещение в одной классификации разных уровней деления или перескакивание через какие-то уровни (скачки в делении) недопустимы</a:t>
            </a:r>
            <a:r>
              <a:rPr lang="ru-RU" kern="0" dirty="0">
                <a:solidFill>
                  <a:schemeClr val="accent3"/>
                </a:solidFill>
                <a:latin typeface="+mn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одержимое 2"/>
          <p:cNvSpPr txBox="1">
            <a:spLocks/>
          </p:cNvSpPr>
          <p:nvPr/>
        </p:nvSpPr>
        <p:spPr>
          <a:xfrm>
            <a:off x="900000" y="2844000"/>
            <a:ext cx="7632000" cy="2412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Деление по принадлежности: моё – не моё.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Деление по правильности: правильное – неправильное.</a:t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Деление по способности летать: летающие – нелетающие.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Деление по способности плавать: водоплавающие – </a:t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водоплавающие.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440000"/>
            <a:ext cx="8229600" cy="720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ru-RU" kern="0" dirty="0">
                <a:solidFill>
                  <a:srgbClr val="00FFFF"/>
                </a:solidFill>
                <a:latin typeface="+mn-lt"/>
              </a:rPr>
              <a:t>Правило единого основания</a:t>
            </a:r>
            <a:r>
              <a:rPr lang="ru-RU" kern="0" dirty="0">
                <a:latin typeface="+mn-lt"/>
              </a:rPr>
              <a:t>:</a:t>
            </a:r>
            <a:r>
              <a:rPr lang="ru-RU" kern="0" dirty="0">
                <a:solidFill>
                  <a:srgbClr val="00FFFF"/>
                </a:solidFill>
                <a:latin typeface="+mn-lt"/>
              </a:rPr>
              <a:t> </a:t>
            </a:r>
            <a:r>
              <a:rPr lang="ru-RU" kern="0" dirty="0">
                <a:solidFill>
                  <a:schemeClr val="accent3"/>
                </a:solidFill>
                <a:latin typeface="+mn-lt"/>
              </a:rPr>
              <a:t>каждое деление </a:t>
            </a:r>
            <a:r>
              <a:rPr lang="ru-RU" kern="0" dirty="0" smtClean="0">
                <a:solidFill>
                  <a:schemeClr val="accent3"/>
                </a:solidFill>
                <a:latin typeface="+mn-lt"/>
              </a:rPr>
              <a:t>должно производиться </a:t>
            </a:r>
            <a:r>
              <a:rPr lang="ru-RU" kern="0" dirty="0">
                <a:solidFill>
                  <a:srgbClr val="00FF00"/>
                </a:solidFill>
                <a:latin typeface="+mn-lt"/>
              </a:rPr>
              <a:t>по одному основанию</a:t>
            </a:r>
            <a:r>
              <a:rPr lang="ru-RU" kern="0" dirty="0" smtClean="0">
                <a:latin typeface="+mn-lt"/>
              </a:rPr>
              <a:t>.</a:t>
            </a:r>
            <a:endParaRPr lang="ru-RU" kern="0" dirty="0"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000100" y="3143248"/>
            <a:ext cx="5143536" cy="9144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Рамка 9"/>
          <p:cNvSpPr/>
          <p:nvPr/>
        </p:nvSpPr>
        <p:spPr bwMode="auto">
          <a:xfrm>
            <a:off x="1071538" y="0"/>
            <a:ext cx="914400" cy="914400"/>
          </a:xfrm>
          <a:prstGeom prst="fram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3" name="Рамка 12"/>
          <p:cNvSpPr/>
          <p:nvPr/>
        </p:nvSpPr>
        <p:spPr bwMode="auto">
          <a:xfrm>
            <a:off x="2428860" y="3929066"/>
            <a:ext cx="914400" cy="914400"/>
          </a:xfrm>
          <a:prstGeom prst="fram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900000" y="2232000"/>
            <a:ext cx="6228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/>
            <a:r>
              <a:rPr lang="ru-RU" dirty="0" smtClean="0">
                <a:solidFill>
                  <a:srgbClr val="0000FF"/>
                </a:solidFill>
              </a:rPr>
              <a:t>Любое мнение есть либо </a:t>
            </a:r>
            <a:r>
              <a:rPr lang="ru-RU" dirty="0" smtClean="0">
                <a:solidFill>
                  <a:srgbClr val="FF0000"/>
                </a:solidFill>
              </a:rPr>
              <a:t>моё</a:t>
            </a:r>
            <a:r>
              <a:rPr lang="ru-RU" dirty="0">
                <a:solidFill>
                  <a:srgbClr val="0000FF"/>
                </a:solidFill>
              </a:rPr>
              <a:t>, </a:t>
            </a:r>
            <a:r>
              <a:rPr lang="ru-RU" dirty="0" smtClean="0">
                <a:solidFill>
                  <a:srgbClr val="0000FF"/>
                </a:solidFill>
              </a:rPr>
              <a:t>либо </a:t>
            </a:r>
            <a:r>
              <a:rPr lang="ru-RU" dirty="0" smtClean="0">
                <a:solidFill>
                  <a:srgbClr val="FF00FF"/>
                </a:solidFill>
              </a:rPr>
              <a:t>неправильное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900000" y="3636000"/>
            <a:ext cx="7020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/>
            <a:r>
              <a:rPr lang="ru-RU" dirty="0" smtClean="0">
                <a:solidFill>
                  <a:srgbClr val="0000FF"/>
                </a:solidFill>
              </a:rPr>
              <a:t>Всякая птица есть либо </a:t>
            </a:r>
            <a:r>
              <a:rPr lang="ru-RU" dirty="0" smtClean="0">
                <a:solidFill>
                  <a:srgbClr val="FF0000"/>
                </a:solidFill>
              </a:rPr>
              <a:t>летающая</a:t>
            </a:r>
            <a:r>
              <a:rPr lang="ru-RU" dirty="0" smtClean="0">
                <a:solidFill>
                  <a:srgbClr val="0000FF"/>
                </a:solidFill>
              </a:rPr>
              <a:t>, либо </a:t>
            </a:r>
            <a:r>
              <a:rPr lang="ru-RU" dirty="0" smtClean="0">
                <a:solidFill>
                  <a:srgbClr val="FF00FF"/>
                </a:solidFill>
              </a:rPr>
              <a:t>водоплавающая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</a:p>
        </p:txBody>
      </p:sp>
      <p:cxnSp>
        <p:nvCxnSpPr>
          <p:cNvPr id="20" name="Прямая соединительная линия 19"/>
          <p:cNvCxnSpPr>
            <a:cxnSpLocks noChangeShapeType="1"/>
          </p:cNvCxnSpPr>
          <p:nvPr/>
        </p:nvCxnSpPr>
        <p:spPr bwMode="auto">
          <a:xfrm>
            <a:off x="900000" y="2232000"/>
            <a:ext cx="6228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1" name="Прямая соединительная линия 20"/>
          <p:cNvCxnSpPr>
            <a:cxnSpLocks noChangeShapeType="1"/>
          </p:cNvCxnSpPr>
          <p:nvPr/>
        </p:nvCxnSpPr>
        <p:spPr bwMode="auto">
          <a:xfrm rot="-660000">
            <a:off x="900000" y="2232000"/>
            <a:ext cx="6228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2" name="Прямая соединительная линия 21"/>
          <p:cNvCxnSpPr>
            <a:cxnSpLocks noChangeShapeType="1"/>
          </p:cNvCxnSpPr>
          <p:nvPr/>
        </p:nvCxnSpPr>
        <p:spPr bwMode="auto">
          <a:xfrm>
            <a:off x="900000" y="3636000"/>
            <a:ext cx="7020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3" name="Прямая соединительная линия 22"/>
          <p:cNvCxnSpPr>
            <a:cxnSpLocks noChangeShapeType="1"/>
          </p:cNvCxnSpPr>
          <p:nvPr/>
        </p:nvCxnSpPr>
        <p:spPr bwMode="auto">
          <a:xfrm rot="-600000">
            <a:off x="887329" y="3632874"/>
            <a:ext cx="7020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7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Деление объёма понятий </a:t>
            </a: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 деления объёма понятий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512000" y="5364000"/>
            <a:ext cx="6120000" cy="129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Перекрёстное деление</a:t>
            </a:r>
            <a:r>
              <a:rPr lang="en-GB" sz="2000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ru-RU" dirty="0" smtClean="0"/>
              <a:t>есть ошибка классификации, заключающаяся в том, </a:t>
            </a:r>
            <a:br>
              <a:rPr lang="ru-RU" dirty="0" smtClean="0"/>
            </a:br>
            <a:r>
              <a:rPr lang="ru-RU" dirty="0" smtClean="0"/>
              <a:t>что </a:t>
            </a:r>
            <a:r>
              <a:rPr lang="ru-RU" dirty="0" smtClean="0">
                <a:solidFill>
                  <a:srgbClr val="FF66FF"/>
                </a:solidFill>
              </a:rPr>
              <a:t>в процессе одного деления объёма понятия </a:t>
            </a:r>
            <a:br>
              <a:rPr lang="ru-RU" dirty="0" smtClean="0">
                <a:solidFill>
                  <a:srgbClr val="FF66FF"/>
                </a:solidFill>
              </a:rPr>
            </a:br>
            <a:r>
              <a:rPr lang="ru-RU" dirty="0" smtClean="0">
                <a:solidFill>
                  <a:srgbClr val="FF66FF"/>
                </a:solidFill>
              </a:rPr>
              <a:t>берётся несколько разных оснований деления</a:t>
            </a:r>
            <a:r>
              <a:rPr lang="ru-RU" dirty="0" smtClean="0"/>
              <a:t>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4" grpId="0" animBg="1"/>
      <p:bldP spid="16" grpId="0" animBg="1"/>
      <p:bldP spid="18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одержимое 2"/>
          <p:cNvSpPr txBox="1">
            <a:spLocks/>
          </p:cNvSpPr>
          <p:nvPr/>
        </p:nvSpPr>
        <p:spPr>
          <a:xfrm>
            <a:off x="900000" y="3204000"/>
            <a:ext cx="7632000" cy="648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ru-RU" dirty="0" smtClean="0"/>
              <a:t>Пропущены птицы, которые не относятся ни к летающим, </a:t>
            </a:r>
            <a:br>
              <a:rPr lang="ru-RU" dirty="0" smtClean="0"/>
            </a:br>
            <a:r>
              <a:rPr lang="ru-RU" dirty="0" smtClean="0"/>
              <a:t>ни к водоплавающим, например </a:t>
            </a:r>
            <a:r>
              <a:rPr lang="ru-RU" dirty="0" smtClean="0">
                <a:solidFill>
                  <a:srgbClr val="FFFF00"/>
                </a:solidFill>
              </a:rPr>
              <a:t>страусы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rgbClr val="FFFF00"/>
                </a:solidFill>
              </a:rPr>
              <a:t>павлины</a:t>
            </a:r>
            <a:r>
              <a:rPr lang="ru-RU" dirty="0" smtClean="0"/>
              <a:t>.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440000"/>
            <a:ext cx="8229600" cy="972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ru-RU" kern="0" dirty="0" smtClean="0">
                <a:solidFill>
                  <a:srgbClr val="00FFFF"/>
                </a:solidFill>
                <a:latin typeface="+mn-lt"/>
              </a:rPr>
              <a:t>Правило </a:t>
            </a:r>
            <a:r>
              <a:rPr lang="ru-RU" kern="0" dirty="0">
                <a:solidFill>
                  <a:srgbClr val="00FFFF"/>
                </a:solidFill>
                <a:latin typeface="+mn-lt"/>
              </a:rPr>
              <a:t>соразмерности</a:t>
            </a:r>
            <a:r>
              <a:rPr lang="ru-RU" kern="0" dirty="0">
                <a:latin typeface="+mn-lt"/>
              </a:rPr>
              <a:t>:</a:t>
            </a:r>
            <a:r>
              <a:rPr lang="ru-RU" kern="0" dirty="0">
                <a:solidFill>
                  <a:srgbClr val="00FFFF"/>
                </a:solidFill>
                <a:latin typeface="+mn-lt"/>
              </a:rPr>
              <a:t> </a:t>
            </a:r>
            <a:r>
              <a:rPr lang="ru-RU" kern="0" dirty="0">
                <a:solidFill>
                  <a:schemeClr val="accent3"/>
                </a:solidFill>
                <a:latin typeface="+mn-lt"/>
              </a:rPr>
              <a:t>совокупный объём членов деления (соподчинённых понятий) должен </a:t>
            </a:r>
            <a:r>
              <a:rPr lang="ru-RU" kern="0" dirty="0">
                <a:solidFill>
                  <a:srgbClr val="00FF00"/>
                </a:solidFill>
                <a:latin typeface="+mn-lt"/>
              </a:rPr>
              <a:t>равняться объёму делимого (подчиняющего) понятия</a:t>
            </a:r>
            <a:r>
              <a:rPr lang="ru-RU" kern="0" dirty="0" smtClean="0">
                <a:latin typeface="+mn-lt"/>
              </a:rPr>
              <a:t>.</a:t>
            </a:r>
            <a:endParaRPr lang="ru-RU" kern="0" dirty="0">
              <a:latin typeface="+mn-lt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900000" y="2484000"/>
            <a:ext cx="7020000" cy="648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/>
            <a:r>
              <a:rPr lang="ru-RU" dirty="0" smtClean="0">
                <a:solidFill>
                  <a:srgbClr val="0000FF"/>
                </a:solidFill>
              </a:rPr>
              <a:t>Всякая птица есть либо </a:t>
            </a:r>
            <a:r>
              <a:rPr lang="ru-RU" dirty="0" smtClean="0">
                <a:solidFill>
                  <a:srgbClr val="FF0000"/>
                </a:solidFill>
              </a:rPr>
              <a:t>летающая</a:t>
            </a:r>
            <a:r>
              <a:rPr lang="ru-RU" dirty="0">
                <a:solidFill>
                  <a:srgbClr val="0000FF"/>
                </a:solidFill>
              </a:rPr>
              <a:t>, </a:t>
            </a:r>
            <a:r>
              <a:rPr lang="ru-RU" dirty="0" smtClean="0">
                <a:solidFill>
                  <a:srgbClr val="0000FF"/>
                </a:solidFill>
              </a:rPr>
              <a:t>либо </a:t>
            </a:r>
            <a:r>
              <a:rPr lang="ru-RU" dirty="0" smtClean="0">
                <a:solidFill>
                  <a:srgbClr val="FF00FF"/>
                </a:solidFill>
              </a:rPr>
              <a:t>водоплавающая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</a:p>
        </p:txBody>
      </p: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900000" y="2484000"/>
            <a:ext cx="7020000" cy="64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 rot="-660000">
            <a:off x="899669" y="2484000"/>
            <a:ext cx="7020000" cy="64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4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Деление объёма понятий </a:t>
            </a: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 деления объёма понятий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88000" y="3924000"/>
            <a:ext cx="4140000" cy="216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Неполное (слишком узкое) деление</a:t>
            </a:r>
            <a:r>
              <a:rPr lang="en-GB" sz="2000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объёма понятия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есть ошибка классификации, заключающаяся в том, что </a:t>
            </a:r>
            <a:br>
              <a:rPr lang="ru-RU" dirty="0" smtClean="0"/>
            </a:br>
            <a:r>
              <a:rPr lang="ru-RU" dirty="0" smtClean="0">
                <a:solidFill>
                  <a:srgbClr val="FF66FF"/>
                </a:solidFill>
              </a:rPr>
              <a:t>при перечислении видовых понятий некоторые </a:t>
            </a:r>
            <a:br>
              <a:rPr lang="ru-RU" dirty="0" smtClean="0">
                <a:solidFill>
                  <a:srgbClr val="FF66FF"/>
                </a:solidFill>
              </a:rPr>
            </a:br>
            <a:r>
              <a:rPr lang="ru-RU" dirty="0" smtClean="0">
                <a:solidFill>
                  <a:srgbClr val="FF66FF"/>
                </a:solidFill>
              </a:rPr>
              <a:t>видовые понятия упускаются</a:t>
            </a:r>
            <a:r>
              <a:rPr lang="ru-RU" dirty="0" smtClean="0"/>
              <a:t>.</a:t>
            </a:r>
            <a:endParaRPr lang="en-GB" dirty="0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716000" y="3924000"/>
            <a:ext cx="4140000" cy="2160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Слишком широкое деление</a:t>
            </a:r>
            <a:r>
              <a:rPr lang="en-GB" sz="2000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объёма понятия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есть ошибка классификации, заключающаяся в том, что </a:t>
            </a:r>
            <a:br>
              <a:rPr lang="ru-RU" dirty="0" smtClean="0"/>
            </a:br>
            <a:r>
              <a:rPr lang="ru-RU" dirty="0" smtClean="0">
                <a:solidFill>
                  <a:srgbClr val="FF66FF"/>
                </a:solidFill>
              </a:rPr>
              <a:t>в объём делимого понятия </a:t>
            </a:r>
            <a:br>
              <a:rPr lang="ru-RU" dirty="0" smtClean="0">
                <a:solidFill>
                  <a:srgbClr val="FF66FF"/>
                </a:solidFill>
              </a:rPr>
            </a:br>
            <a:r>
              <a:rPr lang="ru-RU" dirty="0" smtClean="0">
                <a:solidFill>
                  <a:srgbClr val="FF66FF"/>
                </a:solidFill>
              </a:rPr>
              <a:t>включаются виды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66FF"/>
                </a:solidFill>
              </a:rPr>
              <a:t>которые в нём </a:t>
            </a:r>
            <a:br>
              <a:rPr lang="ru-RU" dirty="0" smtClean="0">
                <a:solidFill>
                  <a:srgbClr val="FF66FF"/>
                </a:solidFill>
              </a:rPr>
            </a:br>
            <a:r>
              <a:rPr lang="ru-RU" dirty="0" smtClean="0">
                <a:solidFill>
                  <a:srgbClr val="FF66FF"/>
                </a:solidFill>
              </a:rPr>
              <a:t>на самом деле не содержатся</a:t>
            </a:r>
            <a:r>
              <a:rPr lang="ru-RU" dirty="0" smtClean="0"/>
              <a:t>.</a:t>
            </a:r>
            <a:endParaRPr lang="en-GB" dirty="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88000" y="6084000"/>
            <a:ext cx="4140000" cy="64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 anchorCtr="1">
            <a:noAutofit/>
          </a:bodyPr>
          <a:lstStyle/>
          <a:p>
            <a:pPr>
              <a:lnSpc>
                <a:spcPct val="95000"/>
              </a:lnSpc>
            </a:pPr>
            <a:r>
              <a:rPr lang="ru-RU" sz="1600" dirty="0" smtClean="0"/>
              <a:t>Сумма объёмов видовых понятий </a:t>
            </a:r>
            <a:r>
              <a:rPr lang="ru-RU" sz="1600" b="1" dirty="0" smtClean="0"/>
              <a:t>меньше объёма делимого понятия.</a:t>
            </a:r>
            <a:endParaRPr lang="ru-RU" sz="1600" b="1" dirty="0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716000" y="6084000"/>
            <a:ext cx="4140000" cy="64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 anchorCtr="1">
            <a:noAutofit/>
          </a:bodyPr>
          <a:lstStyle/>
          <a:p>
            <a:pPr>
              <a:lnSpc>
                <a:spcPct val="95000"/>
              </a:lnSpc>
            </a:pPr>
            <a:r>
              <a:rPr lang="ru-RU" sz="1600" b="1" dirty="0" smtClean="0"/>
              <a:t>Сумма объёмов видовых понятий превышает объём делимого понятия.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8" grpId="0" animBg="1"/>
      <p:bldP spid="15" grpId="0" build="p" animBg="1"/>
      <p:bldP spid="16" grpId="0" build="p" animBg="1"/>
      <p:bldP spid="17" grpId="0" animBg="1"/>
      <p:bldP spid="1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2"/>
          <p:cNvSpPr txBox="1">
            <a:spLocks/>
          </p:cNvSpPr>
          <p:nvPr/>
        </p:nvSpPr>
        <p:spPr>
          <a:xfrm>
            <a:off x="900000" y="3096000"/>
            <a:ext cx="7632000" cy="1764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smtClean="0"/>
              <a:t>Всякое </a:t>
            </a:r>
            <a:r>
              <a:rPr lang="ru-RU" dirty="0" smtClean="0">
                <a:solidFill>
                  <a:srgbClr val="FFFF00"/>
                </a:solidFill>
              </a:rPr>
              <a:t>простое</a:t>
            </a:r>
            <a:r>
              <a:rPr lang="ru-RU" dirty="0" smtClean="0"/>
              <a:t> число, кроме числа </a:t>
            </a:r>
            <a:r>
              <a:rPr lang="ru-RU" i="1" dirty="0" smtClean="0"/>
              <a:t>два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FF00"/>
                </a:solidFill>
              </a:rPr>
              <a:t>нечётное</a:t>
            </a:r>
            <a:r>
              <a:rPr lang="ru-RU" dirty="0" smtClean="0"/>
              <a:t>.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342900" lvl="0" indent="-342900" algn="l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smtClean="0"/>
              <a:t>Само же число </a:t>
            </a:r>
            <a:r>
              <a:rPr lang="ru-RU" i="1" dirty="0" smtClean="0"/>
              <a:t>два</a:t>
            </a:r>
            <a:r>
              <a:rPr lang="ru-RU" dirty="0" smtClean="0"/>
              <a:t> – и </a:t>
            </a:r>
            <a:r>
              <a:rPr lang="ru-RU" dirty="0" smtClean="0">
                <a:solidFill>
                  <a:srgbClr val="FFFF00"/>
                </a:solidFill>
              </a:rPr>
              <a:t>простое</a:t>
            </a:r>
            <a:r>
              <a:rPr lang="ru-RU" dirty="0" smtClean="0"/>
              <a:t>, и </a:t>
            </a:r>
            <a:r>
              <a:rPr lang="ru-RU" dirty="0" smtClean="0">
                <a:solidFill>
                  <a:srgbClr val="FFFF00"/>
                </a:solidFill>
              </a:rPr>
              <a:t>чётное</a:t>
            </a:r>
            <a:r>
              <a:rPr lang="ru-RU" dirty="0" smtClean="0"/>
              <a:t>.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 algn="l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smtClean="0"/>
              <a:t>Утки и чайки – и </a:t>
            </a:r>
            <a:r>
              <a:rPr lang="ru-RU" dirty="0" smtClean="0">
                <a:solidFill>
                  <a:srgbClr val="FFFF00"/>
                </a:solidFill>
              </a:rPr>
              <a:t>летающие</a:t>
            </a:r>
            <a:r>
              <a:rPr lang="ru-RU" dirty="0" smtClean="0"/>
              <a:t>, и </a:t>
            </a:r>
            <a:r>
              <a:rPr lang="ru-RU" dirty="0" smtClean="0">
                <a:solidFill>
                  <a:srgbClr val="FFFF00"/>
                </a:solidFill>
              </a:rPr>
              <a:t>водоплавающие</a:t>
            </a:r>
            <a:r>
              <a:rPr lang="ru-RU" dirty="0" smtClean="0"/>
              <a:t>.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440000"/>
            <a:ext cx="8229600" cy="720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ru-RU" kern="0" dirty="0" smtClean="0">
                <a:solidFill>
                  <a:srgbClr val="00FFFF"/>
                </a:solidFill>
                <a:latin typeface="+mn-lt"/>
              </a:rPr>
              <a:t>Правило </a:t>
            </a:r>
            <a:r>
              <a:rPr lang="ru-RU" kern="0" dirty="0">
                <a:solidFill>
                  <a:srgbClr val="00FFFF"/>
                </a:solidFill>
                <a:latin typeface="+mn-lt"/>
              </a:rPr>
              <a:t>несовместимости</a:t>
            </a:r>
            <a:r>
              <a:rPr lang="ru-RU" kern="0" dirty="0">
                <a:latin typeface="+mn-lt"/>
              </a:rPr>
              <a:t>: члены деления </a:t>
            </a:r>
            <a:r>
              <a:rPr lang="ru-RU" kern="0" dirty="0">
                <a:solidFill>
                  <a:srgbClr val="00FF00"/>
                </a:solidFill>
                <a:latin typeface="+mn-lt"/>
              </a:rPr>
              <a:t>должны </a:t>
            </a:r>
            <a:r>
              <a:rPr lang="ru-RU" kern="0" dirty="0" smtClean="0">
                <a:solidFill>
                  <a:srgbClr val="00FF00"/>
                </a:solidFill>
                <a:latin typeface="+mn-lt"/>
              </a:rPr>
              <a:t/>
            </a:r>
            <a:br>
              <a:rPr lang="ru-RU" kern="0" dirty="0" smtClean="0">
                <a:solidFill>
                  <a:srgbClr val="00FF00"/>
                </a:solidFill>
                <a:latin typeface="+mn-lt"/>
              </a:rPr>
            </a:br>
            <a:r>
              <a:rPr lang="ru-RU" kern="0" dirty="0" smtClean="0">
                <a:solidFill>
                  <a:srgbClr val="00FF00"/>
                </a:solidFill>
                <a:latin typeface="+mn-lt"/>
              </a:rPr>
              <a:t>исключать </a:t>
            </a:r>
            <a:r>
              <a:rPr lang="ru-RU" kern="0" dirty="0">
                <a:solidFill>
                  <a:srgbClr val="00FF00"/>
                </a:solidFill>
                <a:latin typeface="+mn-lt"/>
              </a:rPr>
              <a:t>друг друга</a:t>
            </a:r>
            <a:r>
              <a:rPr lang="ru-RU" kern="0" dirty="0">
                <a:latin typeface="+mn-lt"/>
              </a:rPr>
              <a:t>, т</a:t>
            </a:r>
            <a:r>
              <a:rPr lang="ru-RU" kern="0" dirty="0" smtClean="0">
                <a:latin typeface="+mn-lt"/>
              </a:rPr>
              <a:t>. е</a:t>
            </a:r>
            <a:r>
              <a:rPr lang="ru-RU" kern="0" dirty="0">
                <a:latin typeface="+mn-lt"/>
              </a:rPr>
              <a:t>. быть несовместимыми понятиями</a:t>
            </a:r>
            <a:r>
              <a:rPr lang="ru-RU" kern="0" dirty="0" smtClean="0">
                <a:latin typeface="+mn-lt"/>
              </a:rPr>
              <a:t>.</a:t>
            </a:r>
            <a:endParaRPr lang="ru-RU" kern="0" dirty="0">
              <a:latin typeface="+mn-lt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900000" y="2196000"/>
            <a:ext cx="4752000" cy="828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Всякое натуральное число есть либо </a:t>
            </a:r>
            <a:r>
              <a:rPr lang="ru-RU" dirty="0" smtClean="0">
                <a:solidFill>
                  <a:srgbClr val="FF0000"/>
                </a:solidFill>
              </a:rPr>
              <a:t>простое</a:t>
            </a:r>
            <a:r>
              <a:rPr lang="ru-RU" dirty="0">
                <a:solidFill>
                  <a:srgbClr val="0000FF"/>
                </a:solidFill>
              </a:rPr>
              <a:t>,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либо</a:t>
            </a:r>
            <a:r>
              <a:rPr lang="ru-RU" dirty="0" smtClean="0">
                <a:solidFill>
                  <a:srgbClr val="FF0000"/>
                </a:solidFill>
              </a:rPr>
              <a:t> чётное</a:t>
            </a:r>
            <a:r>
              <a:rPr lang="ru-RU" dirty="0">
                <a:solidFill>
                  <a:srgbClr val="0000FF"/>
                </a:solidFill>
              </a:rPr>
              <a:t>, </a:t>
            </a:r>
            <a:r>
              <a:rPr lang="ru-RU" dirty="0" smtClean="0">
                <a:solidFill>
                  <a:srgbClr val="0000FF"/>
                </a:solidFill>
              </a:rPr>
              <a:t>либо </a:t>
            </a:r>
            <a:r>
              <a:rPr lang="ru-RU" dirty="0" smtClean="0">
                <a:solidFill>
                  <a:srgbClr val="FF0000"/>
                </a:solidFill>
              </a:rPr>
              <a:t>нечётное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900000" y="3852000"/>
            <a:ext cx="7020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/>
            <a:r>
              <a:rPr lang="ru-RU" dirty="0" smtClean="0">
                <a:solidFill>
                  <a:srgbClr val="0000FF"/>
                </a:solidFill>
              </a:rPr>
              <a:t>Всякая птица есть либо </a:t>
            </a:r>
            <a:r>
              <a:rPr lang="ru-RU" dirty="0" smtClean="0">
                <a:solidFill>
                  <a:srgbClr val="FF0000"/>
                </a:solidFill>
              </a:rPr>
              <a:t>летающая</a:t>
            </a:r>
            <a:r>
              <a:rPr lang="ru-RU" dirty="0">
                <a:solidFill>
                  <a:srgbClr val="0000FF"/>
                </a:solidFill>
              </a:rPr>
              <a:t>, </a:t>
            </a:r>
            <a:r>
              <a:rPr lang="ru-RU" dirty="0" smtClean="0">
                <a:solidFill>
                  <a:srgbClr val="0000FF"/>
                </a:solidFill>
              </a:rPr>
              <a:t>либо </a:t>
            </a:r>
            <a:r>
              <a:rPr lang="ru-RU" dirty="0" smtClean="0">
                <a:solidFill>
                  <a:srgbClr val="FF00FF"/>
                </a:solidFill>
              </a:rPr>
              <a:t>водоплавающая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</a:p>
        </p:txBody>
      </p:sp>
      <p:cxnSp>
        <p:nvCxnSpPr>
          <p:cNvPr id="8" name="Прямая соединительная линия 7"/>
          <p:cNvCxnSpPr>
            <a:cxnSpLocks noChangeShapeType="1"/>
          </p:cNvCxnSpPr>
          <p:nvPr/>
        </p:nvCxnSpPr>
        <p:spPr bwMode="auto">
          <a:xfrm>
            <a:off x="900000" y="3852000"/>
            <a:ext cx="7020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 rot="-600000">
            <a:off x="900000" y="3852000"/>
            <a:ext cx="7020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>
            <a:off x="900000" y="2196000"/>
            <a:ext cx="4752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" name="Прямая соединительная линия 10"/>
          <p:cNvCxnSpPr>
            <a:cxnSpLocks noChangeShapeType="1"/>
          </p:cNvCxnSpPr>
          <p:nvPr/>
        </p:nvCxnSpPr>
        <p:spPr bwMode="auto">
          <a:xfrm rot="-1200000">
            <a:off x="900000" y="2196000"/>
            <a:ext cx="4752000" cy="828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3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Деление объёма понятий </a:t>
            </a: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 деления объёма понятий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512000" y="5472000"/>
            <a:ext cx="6120000" cy="129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Перекрёстное деление</a:t>
            </a:r>
            <a:r>
              <a:rPr lang="en-GB" sz="2000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ru-RU" dirty="0" smtClean="0"/>
              <a:t>есть ошибка классификации, заключающаяся в том, </a:t>
            </a:r>
            <a:br>
              <a:rPr lang="ru-RU" dirty="0" smtClean="0"/>
            </a:br>
            <a:r>
              <a:rPr lang="ru-RU" dirty="0" smtClean="0"/>
              <a:t>что </a:t>
            </a:r>
            <a:r>
              <a:rPr lang="ru-RU" dirty="0" smtClean="0">
                <a:solidFill>
                  <a:srgbClr val="FF66FF"/>
                </a:solidFill>
              </a:rPr>
              <a:t>в процессе одного деления объёма понятия </a:t>
            </a:r>
            <a:br>
              <a:rPr lang="ru-RU" dirty="0" smtClean="0">
                <a:solidFill>
                  <a:srgbClr val="FF66FF"/>
                </a:solidFill>
              </a:rPr>
            </a:br>
            <a:r>
              <a:rPr lang="ru-RU" dirty="0" smtClean="0">
                <a:solidFill>
                  <a:srgbClr val="FF66FF"/>
                </a:solidFill>
              </a:rPr>
              <a:t>берётся несколько разных оснований деления</a:t>
            </a:r>
            <a:r>
              <a:rPr lang="ru-RU" dirty="0" smtClean="0"/>
              <a:t>.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36000" y="4896000"/>
            <a:ext cx="9072000" cy="43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spc="-20" dirty="0" smtClean="0">
                <a:solidFill>
                  <a:srgbClr val="FF66FF"/>
                </a:solidFill>
              </a:rPr>
              <a:t>Нарушение</a:t>
            </a:r>
            <a:r>
              <a:rPr lang="ru-RU" spc="-20" dirty="0" smtClean="0"/>
              <a:t> </a:t>
            </a:r>
            <a:r>
              <a:rPr lang="ru-RU" spc="-20" dirty="0" smtClean="0">
                <a:solidFill>
                  <a:srgbClr val="00FFFF"/>
                </a:solidFill>
              </a:rPr>
              <a:t>правила несовместимости</a:t>
            </a:r>
            <a:r>
              <a:rPr lang="ru-RU" spc="-20" dirty="0" smtClean="0"/>
              <a:t> ведёт к </a:t>
            </a:r>
            <a:r>
              <a:rPr lang="ru-RU" spc="-20" dirty="0" smtClean="0">
                <a:solidFill>
                  <a:srgbClr val="FF66FF"/>
                </a:solidFill>
              </a:rPr>
              <a:t>ошибке</a:t>
            </a:r>
            <a:r>
              <a:rPr lang="ru-RU" spc="-20" dirty="0" smtClean="0"/>
              <a:t> </a:t>
            </a:r>
            <a:r>
              <a:rPr lang="ru-RU" spc="-10" dirty="0" smtClean="0">
                <a:solidFill>
                  <a:srgbClr val="FFFF00"/>
                </a:solidFill>
              </a:rPr>
              <a:t>перекрёстного</a:t>
            </a:r>
            <a:r>
              <a:rPr lang="ru-RU" spc="-20" dirty="0" smtClean="0">
                <a:solidFill>
                  <a:srgbClr val="FFFF00"/>
                </a:solidFill>
              </a:rPr>
              <a:t> деления</a:t>
            </a:r>
            <a:r>
              <a:rPr lang="ru-RU" spc="-20" dirty="0" smtClean="0"/>
              <a:t>.</a:t>
            </a:r>
            <a:endParaRPr lang="ru-RU" spc="-2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4" grpId="0" animBg="1"/>
      <p:bldP spid="6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Понятие как форма мышления </a:t>
            </a:r>
            <a:r>
              <a:rPr lang="ru-RU" sz="2800" kern="0" dirty="0" smtClean="0">
                <a:latin typeface="+mj-lt"/>
                <a:ea typeface="+mj-ea"/>
                <a:cs typeface="+mj-cs"/>
              </a:rPr>
              <a:t>Содержание </a:t>
            </a:r>
            <a:r>
              <a:rPr lang="ru-RU" sz="2800" kern="0" dirty="0">
                <a:latin typeface="+mj-lt"/>
                <a:ea typeface="+mj-ea"/>
                <a:cs typeface="+mj-cs"/>
              </a:rPr>
              <a:t>и объём понятия</a:t>
            </a: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285852" y="2000240"/>
            <a:ext cx="1000132" cy="571504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1142976" y="2285992"/>
            <a:ext cx="914400" cy="914400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1214414" y="2357430"/>
            <a:ext cx="928694" cy="642942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540000" y="2340000"/>
            <a:ext cx="1260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[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Понятие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]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000" y="1620000"/>
            <a:ext cx="126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Субъект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800000" y="1620000"/>
            <a:ext cx="90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Связка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2700000" y="234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признак</a:t>
            </a:r>
            <a:r>
              <a:rPr kumimoji="0" lang="ru-RU" sz="1800" b="1" i="0" u="none" strike="noStrike" cap="none" normalizeH="0" baseline="-2500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2700000" y="306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FF"/>
                </a:solidFill>
              </a:rPr>
              <a:t>п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ризнак</a:t>
            </a:r>
            <a:r>
              <a:rPr kumimoji="0" lang="ru-RU" sz="1800" b="1" i="0" u="none" strike="noStrike" cap="none" normalizeH="0" baseline="-2500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2700000" y="378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FF"/>
                </a:solidFill>
              </a:rPr>
              <a:t>п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ризнак</a:t>
            </a:r>
            <a:r>
              <a:rPr kumimoji="0" lang="en-US" sz="1800" b="1" i="0" u="none" strike="noStrike" cap="none" normalizeH="0" baseline="-2500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3</a:t>
            </a:r>
            <a:endParaRPr kumimoji="0" lang="ru-RU" sz="1800" b="1" i="0" u="none" strike="noStrike" cap="none" normalizeH="0" baseline="-2500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2700000" y="450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признак</a:t>
            </a:r>
            <a:r>
              <a:rPr kumimoji="0" lang="ru-RU" sz="1800" b="1" i="0" u="none" strike="noStrike" cap="none" normalizeH="0" baseline="-2500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…</a:t>
            </a: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2700000" y="522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FF"/>
                </a:solidFill>
              </a:rPr>
              <a:t>п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ризнак</a:t>
            </a:r>
            <a:r>
              <a:rPr kumimoji="0" lang="en-US" sz="1800" b="1" i="0" u="none" strike="noStrike" cap="none" normalizeH="0" baseline="-2500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n</a:t>
            </a:r>
            <a:endParaRPr kumimoji="0" lang="ru-RU" sz="1800" b="1" i="0" u="none" strike="noStrike" cap="none" normalizeH="0" baseline="-2500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00000" y="1620000"/>
            <a:ext cx="1332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Предикаты</a:t>
            </a:r>
            <a:endParaRPr lang="ru-RU" dirty="0"/>
          </a:p>
        </p:txBody>
      </p:sp>
      <p:sp>
        <p:nvSpPr>
          <p:cNvPr id="19" name="Oval 2"/>
          <p:cNvSpPr>
            <a:spLocks noChangeArrowheads="1"/>
          </p:cNvSpPr>
          <p:nvPr/>
        </p:nvSpPr>
        <p:spPr bwMode="auto">
          <a:xfrm>
            <a:off x="2520000" y="2160000"/>
            <a:ext cx="1692000" cy="4320000"/>
          </a:xfrm>
          <a:prstGeom prst="flowChartAlternateProcess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520000" y="6012000"/>
            <a:ext cx="1692000" cy="369332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Содержание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 bwMode="auto">
          <a:xfrm>
            <a:off x="5112000" y="234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Предмет</a:t>
            </a:r>
            <a:r>
              <a:rPr kumimoji="0" lang="ru-RU" sz="1800" b="1" i="0" u="none" strike="noStrike" cap="none" normalizeH="0" baseline="-2500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5112000" y="306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Предмет</a:t>
            </a:r>
            <a:r>
              <a:rPr kumimoji="0" lang="ru-RU" sz="1800" b="1" i="0" u="none" strike="noStrike" cap="none" normalizeH="0" baseline="-2500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5112000" y="378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Предмет</a:t>
            </a:r>
            <a:r>
              <a:rPr kumimoji="0" lang="ru-RU" sz="1800" b="1" i="0" u="none" strike="noStrike" cap="none" normalizeH="0" baseline="-2500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3</a:t>
            </a:r>
          </a:p>
        </p:txBody>
      </p:sp>
      <p:sp>
        <p:nvSpPr>
          <p:cNvPr id="25" name="Скругленный прямоугольник 24"/>
          <p:cNvSpPr/>
          <p:nvPr/>
        </p:nvSpPr>
        <p:spPr bwMode="auto">
          <a:xfrm>
            <a:off x="5112000" y="450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Предмет</a:t>
            </a:r>
            <a:r>
              <a:rPr kumimoji="0" lang="ru-RU" sz="1800" b="1" i="0" u="none" strike="noStrike" cap="none" normalizeH="0" baseline="-2500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…</a:t>
            </a:r>
          </a:p>
        </p:txBody>
      </p:sp>
      <p:sp>
        <p:nvSpPr>
          <p:cNvPr id="26" name="Скругленный прямоугольник 25"/>
          <p:cNvSpPr/>
          <p:nvPr/>
        </p:nvSpPr>
        <p:spPr bwMode="auto">
          <a:xfrm>
            <a:off x="5112000" y="522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Предмет</a:t>
            </a:r>
            <a:r>
              <a:rPr kumimoji="0" lang="en-US" sz="1800" b="1" i="0" u="none" strike="noStrike" cap="none" normalizeH="0" baseline="-2500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n</a:t>
            </a:r>
            <a:endParaRPr kumimoji="0" lang="ru-RU" sz="1800" b="1" i="0" u="none" strike="noStrike" cap="none" normalizeH="0" baseline="-2500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12000" y="1620000"/>
            <a:ext cx="126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Субъекты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6444000" y="1620000"/>
            <a:ext cx="90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Связка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1" name="Скругленный прямоугольник 30"/>
          <p:cNvSpPr/>
          <p:nvPr/>
        </p:nvSpPr>
        <p:spPr bwMode="auto">
          <a:xfrm>
            <a:off x="7344000" y="2340000"/>
            <a:ext cx="1260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[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понятие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]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44000" y="1620000"/>
            <a:ext cx="126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Предикат</a:t>
            </a:r>
            <a:endParaRPr lang="ru-RU" dirty="0"/>
          </a:p>
        </p:txBody>
      </p:sp>
      <p:sp>
        <p:nvSpPr>
          <p:cNvPr id="33" name="Oval 2"/>
          <p:cNvSpPr>
            <a:spLocks noChangeArrowheads="1"/>
          </p:cNvSpPr>
          <p:nvPr/>
        </p:nvSpPr>
        <p:spPr bwMode="auto">
          <a:xfrm>
            <a:off x="4932000" y="2160000"/>
            <a:ext cx="1692000" cy="4320000"/>
          </a:xfrm>
          <a:prstGeom prst="flowChartAlternateProcess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4932000" y="6012000"/>
            <a:ext cx="1692000" cy="369332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Объём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 bwMode="auto">
          <a:xfrm>
            <a:off x="1800000" y="2412000"/>
            <a:ext cx="900000" cy="576000"/>
          </a:xfrm>
          <a:prstGeom prst="right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rPr>
              <a:t>есть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28" name="Стрелка вправо 27"/>
          <p:cNvSpPr/>
          <p:nvPr/>
        </p:nvSpPr>
        <p:spPr bwMode="auto">
          <a:xfrm>
            <a:off x="6444000" y="2428868"/>
            <a:ext cx="900000" cy="576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rPr>
              <a:t>есть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08000" y="4356000"/>
            <a:ext cx="2304000" cy="2088000"/>
          </a:xfrm>
          <a:prstGeom prst="rect">
            <a:avLst/>
          </a:prstGeom>
        </p:spPr>
        <p:txBody>
          <a:bodyPr anchor="ctr" anchorCtr="1">
            <a:noAutofit/>
          </a:bodyPr>
          <a:lstStyle/>
          <a:p>
            <a:r>
              <a:rPr lang="ru-RU" sz="1600" dirty="0" smtClean="0">
                <a:solidFill>
                  <a:srgbClr val="FFFF00"/>
                </a:solidFill>
              </a:rPr>
              <a:t>Содержание </a:t>
            </a:r>
            <a:br>
              <a:rPr lang="ru-RU" sz="1600" dirty="0" smtClean="0">
                <a:solidFill>
                  <a:srgbClr val="FFFF00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понятия </a:t>
            </a:r>
            <a:r>
              <a:rPr lang="ru-RU" sz="1600" dirty="0" smtClean="0"/>
              <a:t>– </a:t>
            </a:r>
            <a:br>
              <a:rPr lang="ru-RU" sz="1600" dirty="0" smtClean="0"/>
            </a:br>
            <a:r>
              <a:rPr lang="ru-RU" sz="1600" dirty="0" smtClean="0"/>
              <a:t>множество понятий </a:t>
            </a:r>
            <a:br>
              <a:rPr lang="ru-RU" sz="1600" dirty="0" smtClean="0"/>
            </a:br>
            <a:r>
              <a:rPr lang="ru-RU" sz="1600" dirty="0" smtClean="0"/>
              <a:t>(имён свойств),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предицируемых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данному понятию</a:t>
            </a:r>
            <a:r>
              <a:rPr lang="en-US" sz="1600" dirty="0" smtClean="0"/>
              <a:t> (</a:t>
            </a:r>
            <a:r>
              <a:rPr lang="ru-RU" sz="1600" dirty="0" smtClean="0"/>
              <a:t>имени класса предметов</a:t>
            </a:r>
            <a:r>
              <a:rPr lang="en-US" sz="1600" dirty="0" smtClean="0"/>
              <a:t>)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6732000" y="4356000"/>
            <a:ext cx="2304000" cy="2088000"/>
          </a:xfrm>
          <a:prstGeom prst="rect">
            <a:avLst/>
          </a:prstGeom>
        </p:spPr>
        <p:txBody>
          <a:bodyPr anchor="ctr" anchorCtr="1">
            <a:noAutofit/>
          </a:bodyPr>
          <a:lstStyle/>
          <a:p>
            <a:r>
              <a:rPr lang="ru-RU" sz="1600" dirty="0" smtClean="0">
                <a:solidFill>
                  <a:srgbClr val="FFFF00"/>
                </a:solidFill>
              </a:rPr>
              <a:t>Объём понятия </a:t>
            </a:r>
            <a:r>
              <a:rPr lang="ru-RU" sz="1600" dirty="0" smtClean="0"/>
              <a:t>–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множество понятий </a:t>
            </a:r>
            <a:br>
              <a:rPr lang="ru-RU" sz="1600" dirty="0" smtClean="0"/>
            </a:br>
            <a:r>
              <a:rPr lang="ru-RU" sz="1600" dirty="0" smtClean="0"/>
              <a:t>(имён предметов),</a:t>
            </a:r>
            <a:br>
              <a:rPr lang="ru-RU" sz="1600" dirty="0" smtClean="0"/>
            </a:br>
            <a:r>
              <a:rPr lang="ru-RU" sz="1600" dirty="0" smtClean="0"/>
              <a:t>которым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предицируется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данное понятие </a:t>
            </a:r>
            <a:br>
              <a:rPr lang="ru-RU" sz="1600" dirty="0" smtClean="0"/>
            </a:br>
            <a:r>
              <a:rPr lang="ru-RU" sz="1600" dirty="0" smtClean="0"/>
              <a:t>(имя класса предметов).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000"/>
                            </p:stCondLst>
                            <p:childTnLst>
                              <p:par>
                                <p:cTn id="15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0"/>
                            </p:stCondLst>
                            <p:childTnLst>
                              <p:par>
                                <p:cTn id="17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500"/>
                            </p:stCondLst>
                            <p:childTnLst>
                              <p:par>
                                <p:cTn id="18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6000"/>
                            </p:stCondLst>
                            <p:childTnLst>
                              <p:par>
                                <p:cTn id="18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6500"/>
                            </p:stCondLst>
                            <p:childTnLst>
                              <p:par>
                                <p:cTn id="19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7500"/>
                            </p:stCondLst>
                            <p:childTnLst>
                              <p:par>
                                <p:cTn id="20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8000"/>
                            </p:stCondLst>
                            <p:childTnLst>
                              <p:par>
                                <p:cTn id="20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500"/>
                            </p:stCondLst>
                            <p:childTnLst>
                              <p:par>
                                <p:cTn id="225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2" grpId="0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/>
      <p:bldP spid="19" grpId="0" animBg="1"/>
      <p:bldP spid="19" grpId="1" animBg="1"/>
      <p:bldP spid="20" grpId="0"/>
      <p:bldP spid="20" grpId="1"/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/>
      <p:bldP spid="30" grpId="0"/>
      <p:bldP spid="31" grpId="0" animBg="1"/>
      <p:bldP spid="32" grpId="0"/>
      <p:bldP spid="33" grpId="0" animBg="1"/>
      <p:bldP spid="33" grpId="1" animBg="1"/>
      <p:bldP spid="34" grpId="0"/>
      <p:bldP spid="34" grpId="1"/>
      <p:bldP spid="10" grpId="0" animBg="1"/>
      <p:bldP spid="28" grpId="0" animBg="1"/>
      <p:bldP spid="36" grpId="0"/>
      <p:bldP spid="3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440000"/>
            <a:ext cx="8229600" cy="17280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ru-RU" kern="0" dirty="0" smtClean="0">
                <a:solidFill>
                  <a:srgbClr val="00FFFF"/>
                </a:solidFill>
                <a:latin typeface="+mn-lt"/>
              </a:rPr>
              <a:t>Правило </a:t>
            </a:r>
            <a:r>
              <a:rPr lang="ru-RU" kern="0" dirty="0">
                <a:solidFill>
                  <a:srgbClr val="00FFFF"/>
                </a:solidFill>
                <a:latin typeface="+mn-lt"/>
              </a:rPr>
              <a:t>непрерывности:</a:t>
            </a:r>
            <a:r>
              <a:rPr lang="ru-RU" kern="0" dirty="0">
                <a:latin typeface="+mn-lt"/>
              </a:rPr>
              <a:t> деление должно быть </a:t>
            </a:r>
            <a:r>
              <a:rPr lang="ru-RU" kern="0" dirty="0">
                <a:solidFill>
                  <a:srgbClr val="00FF00"/>
                </a:solidFill>
                <a:latin typeface="+mn-lt"/>
              </a:rPr>
              <a:t>постепенным</a:t>
            </a:r>
            <a:r>
              <a:rPr lang="ru-RU" kern="0" dirty="0">
                <a:latin typeface="+mn-lt"/>
              </a:rPr>
              <a:t> – </a:t>
            </a:r>
            <a:r>
              <a:rPr lang="ru-RU" kern="0" dirty="0" smtClean="0">
                <a:latin typeface="+mn-lt"/>
              </a:rPr>
              <a:t/>
            </a:r>
            <a:br>
              <a:rPr lang="ru-RU" kern="0" dirty="0" smtClean="0">
                <a:latin typeface="+mn-lt"/>
              </a:rPr>
            </a:br>
            <a:r>
              <a:rPr lang="ru-RU" kern="0" dirty="0" smtClean="0">
                <a:latin typeface="+mn-lt"/>
              </a:rPr>
              <a:t>от </a:t>
            </a:r>
            <a:r>
              <a:rPr lang="ru-RU" kern="0" dirty="0">
                <a:latin typeface="+mn-lt"/>
              </a:rPr>
              <a:t>членов, получаемых непосредственно через ограничение исходного понятия, к членам, </a:t>
            </a:r>
            <a:r>
              <a:rPr lang="ru-RU" kern="0" dirty="0" smtClean="0">
                <a:latin typeface="+mn-lt"/>
              </a:rPr>
              <a:t>получаемым </a:t>
            </a:r>
            <a:r>
              <a:rPr lang="ru-RU" kern="0" dirty="0">
                <a:latin typeface="+mn-lt"/>
              </a:rPr>
              <a:t>через ограничение членов первоначального деления, и т</a:t>
            </a:r>
            <a:r>
              <a:rPr lang="ru-RU" kern="0" dirty="0" smtClean="0">
                <a:latin typeface="+mn-lt"/>
              </a:rPr>
              <a:t>. д</a:t>
            </a:r>
            <a:r>
              <a:rPr lang="ru-RU" kern="0" dirty="0">
                <a:latin typeface="+mn-lt"/>
              </a:rPr>
              <a:t>.; совмещение в одной классификации разных уровней деления или перескакивание через какие-то уровни (скачки в делении) недопустимы</a:t>
            </a:r>
            <a:r>
              <a:rPr lang="ru-RU" kern="0" dirty="0">
                <a:solidFill>
                  <a:schemeClr val="accent3"/>
                </a:solidFill>
                <a:latin typeface="+mn-lt"/>
              </a:rPr>
              <a:t>.</a:t>
            </a: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900000" y="3240000"/>
            <a:ext cx="7704000" cy="576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 anchorCtr="0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dirty="0" smtClean="0">
                <a:solidFill>
                  <a:srgbClr val="0000FF"/>
                </a:solidFill>
              </a:rPr>
              <a:t>Всякое понятие есть либо </a:t>
            </a:r>
            <a:r>
              <a:rPr lang="ru-RU" dirty="0" smtClean="0">
                <a:solidFill>
                  <a:srgbClr val="FF0000"/>
                </a:solidFill>
              </a:rPr>
              <a:t>пустое</a:t>
            </a:r>
            <a:r>
              <a:rPr lang="ru-RU" dirty="0">
                <a:solidFill>
                  <a:srgbClr val="0000FF"/>
                </a:solidFill>
              </a:rPr>
              <a:t>, </a:t>
            </a:r>
            <a:r>
              <a:rPr lang="ru-RU" dirty="0" smtClean="0">
                <a:solidFill>
                  <a:srgbClr val="0000FF"/>
                </a:solidFill>
              </a:rPr>
              <a:t>либо </a:t>
            </a:r>
            <a:r>
              <a:rPr lang="ru-RU" dirty="0" smtClean="0">
                <a:solidFill>
                  <a:srgbClr val="FF00FF"/>
                </a:solidFill>
              </a:rPr>
              <a:t>единичное,</a:t>
            </a:r>
            <a:r>
              <a:rPr lang="ru-RU" dirty="0" smtClean="0">
                <a:solidFill>
                  <a:srgbClr val="0000FF"/>
                </a:solidFill>
              </a:rPr>
              <a:t> либо </a:t>
            </a:r>
            <a:r>
              <a:rPr lang="ru-RU" dirty="0" smtClean="0">
                <a:solidFill>
                  <a:srgbClr val="A50021"/>
                </a:solidFill>
              </a:rPr>
              <a:t>общее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endParaRPr lang="ru-RU" dirty="0">
              <a:solidFill>
                <a:srgbClr val="0000FF"/>
              </a:solidFill>
            </a:endParaRPr>
          </a:p>
        </p:txBody>
      </p:sp>
      <p:cxnSp>
        <p:nvCxnSpPr>
          <p:cNvPr id="6" name="Прямая соединительная линия 5"/>
          <p:cNvCxnSpPr>
            <a:cxnSpLocks noChangeShapeType="1"/>
          </p:cNvCxnSpPr>
          <p:nvPr/>
        </p:nvCxnSpPr>
        <p:spPr bwMode="auto">
          <a:xfrm>
            <a:off x="900000" y="3240000"/>
            <a:ext cx="7704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7" name="Прямая соединительная линия 6"/>
          <p:cNvCxnSpPr>
            <a:cxnSpLocks noChangeShapeType="1"/>
          </p:cNvCxnSpPr>
          <p:nvPr/>
        </p:nvCxnSpPr>
        <p:spPr bwMode="auto">
          <a:xfrm rot="-540000">
            <a:off x="900000" y="3240000"/>
            <a:ext cx="7704000" cy="576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8" name="Содержимое 2"/>
          <p:cNvSpPr txBox="1">
            <a:spLocks/>
          </p:cNvSpPr>
          <p:nvPr/>
        </p:nvSpPr>
        <p:spPr>
          <a:xfrm>
            <a:off x="900000" y="3816000"/>
            <a:ext cx="7920000" cy="1548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/>
              <a:t>1-й уровень деления: пустые понятия – непустые понятия.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 algn="l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/>
              <a:t>2-й уровень деления: 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 algn="l" eaLnBrk="0" hangingPunct="0">
              <a:spcBef>
                <a:spcPts val="0"/>
              </a:spcBef>
              <a:buFont typeface="Wingdings" pitchFamily="2" charset="2"/>
              <a:buChar char="v"/>
            </a:pPr>
            <a:r>
              <a:rPr lang="ru-RU" sz="1600" dirty="0" smtClean="0"/>
              <a:t>пустые понятия: понятия, в содержании которых указываются </a:t>
            </a:r>
            <a:r>
              <a:rPr lang="ru-RU" sz="1600" dirty="0" smtClean="0">
                <a:solidFill>
                  <a:srgbClr val="00FF00"/>
                </a:solidFill>
              </a:rPr>
              <a:t>несовместимые</a:t>
            </a:r>
            <a:r>
              <a:rPr lang="ru-RU" sz="1600" dirty="0" smtClean="0"/>
              <a:t> признаки, – понятия, в содержании которых указываются </a:t>
            </a:r>
            <a:r>
              <a:rPr lang="ru-RU" sz="1600" dirty="0" smtClean="0">
                <a:solidFill>
                  <a:srgbClr val="00FF00"/>
                </a:solidFill>
              </a:rPr>
              <a:t>совместимые,</a:t>
            </a:r>
            <a:r>
              <a:rPr lang="ru-RU" sz="1600" dirty="0" smtClean="0"/>
              <a:t> но реально </a:t>
            </a:r>
            <a:r>
              <a:rPr lang="ru-RU" sz="1600" dirty="0" smtClean="0">
                <a:solidFill>
                  <a:srgbClr val="00FFFF"/>
                </a:solidFill>
              </a:rPr>
              <a:t>не совмещённые</a:t>
            </a:r>
            <a:r>
              <a:rPr lang="ru-RU" sz="1600" dirty="0" smtClean="0"/>
              <a:t> признаки;</a:t>
            </a:r>
          </a:p>
          <a:p>
            <a:pPr marL="800100" lvl="1" indent="-342900" algn="l" eaLnBrk="0" hangingPunct="0">
              <a:spcBef>
                <a:spcPts val="0"/>
              </a:spcBef>
              <a:buFont typeface="Wingdings" pitchFamily="2" charset="2"/>
              <a:buChar char="v"/>
            </a:pPr>
            <a:r>
              <a:rPr lang="ru-RU" sz="1600" dirty="0" smtClean="0"/>
              <a:t>непустые понятия: </a:t>
            </a:r>
            <a:r>
              <a:rPr lang="ru-RU" sz="1600" dirty="0" smtClean="0">
                <a:solidFill>
                  <a:srgbClr val="00FF00"/>
                </a:solidFill>
              </a:rPr>
              <a:t>единичные</a:t>
            </a:r>
            <a:r>
              <a:rPr lang="ru-RU" sz="1600" dirty="0" smtClean="0"/>
              <a:t> понятия – </a:t>
            </a:r>
            <a:r>
              <a:rPr lang="ru-RU" sz="1600" dirty="0" smtClean="0">
                <a:solidFill>
                  <a:srgbClr val="00FF00"/>
                </a:solidFill>
              </a:rPr>
              <a:t>общие</a:t>
            </a:r>
            <a:r>
              <a:rPr lang="ru-RU" sz="1600" dirty="0" smtClean="0"/>
              <a:t> понятия.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 eaLnBrk="0" hangingPunct="0"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Деление объёма понятий </a:t>
            </a:r>
            <a: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</a:br>
            <a:r>
              <a:rPr lang="ru-RU" sz="2800" dirty="0"/>
              <a:t>Правила деления объёма понятий</a:t>
            </a:r>
            <a:endParaRPr lang="ru-RU" sz="2800" b="0" kern="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052000" y="5436000"/>
            <a:ext cx="5040000" cy="129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Скачок (или прыжок) в делении</a:t>
            </a:r>
            <a:r>
              <a:rPr lang="en-GB" sz="2000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cs typeface="Arial" charset="0"/>
              </a:rPr>
            </a:br>
            <a:r>
              <a:rPr lang="ru-RU" dirty="0" smtClean="0">
                <a:cs typeface="Arial" charset="0"/>
              </a:rPr>
              <a:t>(</a:t>
            </a:r>
            <a:r>
              <a:rPr lang="ru-RU" i="1" dirty="0" smtClean="0">
                <a:cs typeface="Arial" charset="0"/>
              </a:rPr>
              <a:t>лат.</a:t>
            </a:r>
            <a:r>
              <a:rPr lang="ru-RU" dirty="0" smtClean="0">
                <a:cs typeface="Arial" charset="0"/>
              </a:rPr>
              <a:t> </a:t>
            </a:r>
            <a:r>
              <a:rPr lang="en-US" dirty="0" smtClean="0">
                <a:cs typeface="Arial" charset="0"/>
              </a:rPr>
              <a:t>saltus sive hiatus in dividendo</a:t>
            </a:r>
            <a:r>
              <a:rPr lang="ru-RU" dirty="0" smtClean="0">
                <a:cs typeface="Arial" charset="0"/>
              </a:rPr>
              <a:t>)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есть ошибка классификации, вызванная </a:t>
            </a:r>
            <a:br>
              <a:rPr lang="ru-RU" dirty="0" smtClean="0"/>
            </a:br>
            <a:r>
              <a:rPr lang="ru-RU" dirty="0" smtClean="0">
                <a:solidFill>
                  <a:srgbClr val="FF66FF"/>
                </a:solidFill>
              </a:rPr>
              <a:t>нарушением </a:t>
            </a:r>
            <a:r>
              <a:rPr lang="ru-RU" dirty="0" smtClean="0">
                <a:solidFill>
                  <a:srgbClr val="00FFFF"/>
                </a:solidFill>
              </a:rPr>
              <a:t>правила непрерывности</a:t>
            </a:r>
            <a:r>
              <a:rPr lang="ru-RU" dirty="0" smtClean="0"/>
              <a:t>.</a:t>
            </a:r>
            <a:r>
              <a:rPr lang="ru-RU" dirty="0" smtClean="0">
                <a:solidFill>
                  <a:srgbClr val="FF66FF"/>
                </a:solidFill>
              </a:rPr>
              <a:t> </a:t>
            </a:r>
            <a:endParaRPr lang="en-GB" dirty="0">
              <a:solidFill>
                <a:srgbClr val="FF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uild="allAtOnce"/>
      <p:bldP spid="10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ChangeArrowheads="1"/>
          </p:cNvSpPr>
          <p:nvPr/>
        </p:nvSpPr>
        <p:spPr bwMode="auto">
          <a:xfrm>
            <a:off x="1979613" y="1438275"/>
            <a:ext cx="50387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6000" dirty="0"/>
              <a:t>Вопросы?</a:t>
            </a:r>
          </a:p>
        </p:txBody>
      </p:sp>
      <p:pic>
        <p:nvPicPr>
          <p:cNvPr id="306179" name="Picture 3" descr="Gozzoli, Averro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0" y="3598863"/>
            <a:ext cx="4822825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6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6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/>
      <p:bldP spid="30617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трелка вправо 39"/>
          <p:cNvSpPr/>
          <p:nvPr/>
        </p:nvSpPr>
        <p:spPr bwMode="auto">
          <a:xfrm>
            <a:off x="6444000" y="5310000"/>
            <a:ext cx="900000" cy="576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rPr>
              <a:t>есть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49" name="Прямоугольник 48"/>
          <p:cNvSpPr/>
          <p:nvPr/>
        </p:nvSpPr>
        <p:spPr bwMode="auto">
          <a:xfrm>
            <a:off x="6444000" y="5310000"/>
            <a:ext cx="900000" cy="5760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 bwMode="auto">
          <a:xfrm>
            <a:off x="7344000" y="5220000"/>
            <a:ext cx="1260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дерево</a:t>
            </a: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7344000" y="5220000"/>
            <a:ext cx="1260000" cy="720000"/>
          </a:xfrm>
          <a:prstGeom prst="rect">
            <a:avLst/>
          </a:prstGeom>
          <a:solidFill>
            <a:srgbClr val="000066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 bwMode="auto">
          <a:xfrm>
            <a:off x="7344000" y="4500000"/>
            <a:ext cx="1260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дерево</a:t>
            </a:r>
          </a:p>
        </p:txBody>
      </p:sp>
      <p:sp>
        <p:nvSpPr>
          <p:cNvPr id="55" name="Прямоугольник 54"/>
          <p:cNvSpPr/>
          <p:nvPr/>
        </p:nvSpPr>
        <p:spPr bwMode="auto">
          <a:xfrm>
            <a:off x="7344000" y="4500000"/>
            <a:ext cx="1260000" cy="720000"/>
          </a:xfrm>
          <a:prstGeom prst="rect">
            <a:avLst/>
          </a:prstGeom>
          <a:solidFill>
            <a:srgbClr val="000066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57" name="Стрелка вправо 56"/>
          <p:cNvSpPr/>
          <p:nvPr/>
        </p:nvSpPr>
        <p:spPr bwMode="auto">
          <a:xfrm>
            <a:off x="6444000" y="4590000"/>
            <a:ext cx="900000" cy="576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rPr>
              <a:t>есть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48" name="Прямоугольник 47"/>
          <p:cNvSpPr/>
          <p:nvPr/>
        </p:nvSpPr>
        <p:spPr bwMode="auto">
          <a:xfrm>
            <a:off x="6444000" y="4590000"/>
            <a:ext cx="900000" cy="5760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38" name="Стрелка вправо 37"/>
          <p:cNvSpPr/>
          <p:nvPr/>
        </p:nvSpPr>
        <p:spPr bwMode="auto">
          <a:xfrm>
            <a:off x="6444000" y="3870000"/>
            <a:ext cx="900000" cy="576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rPr>
              <a:t>есть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6444000" y="3870000"/>
            <a:ext cx="900000" cy="5760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35" name="Стрелка вправо 34"/>
          <p:cNvSpPr/>
          <p:nvPr/>
        </p:nvSpPr>
        <p:spPr bwMode="auto">
          <a:xfrm>
            <a:off x="6444000" y="3150000"/>
            <a:ext cx="900000" cy="576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rPr>
              <a:t>есть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46" name="Прямоугольник 45"/>
          <p:cNvSpPr/>
          <p:nvPr/>
        </p:nvSpPr>
        <p:spPr bwMode="auto">
          <a:xfrm>
            <a:off x="6444000" y="3150000"/>
            <a:ext cx="900000" cy="5760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 bwMode="auto">
          <a:xfrm>
            <a:off x="7344000" y="3780000"/>
            <a:ext cx="1260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дерево</a:t>
            </a:r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7344000" y="3780000"/>
            <a:ext cx="1260000" cy="720000"/>
          </a:xfrm>
          <a:prstGeom prst="rect">
            <a:avLst/>
          </a:prstGeom>
          <a:solidFill>
            <a:srgbClr val="000066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 bwMode="auto">
          <a:xfrm>
            <a:off x="7344000" y="3060000"/>
            <a:ext cx="1260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дерево</a:t>
            </a:r>
          </a:p>
        </p:txBody>
      </p:sp>
      <p:sp>
        <p:nvSpPr>
          <p:cNvPr id="53" name="Прямоугольник 52"/>
          <p:cNvSpPr/>
          <p:nvPr/>
        </p:nvSpPr>
        <p:spPr bwMode="auto">
          <a:xfrm>
            <a:off x="7344000" y="3060000"/>
            <a:ext cx="1260000" cy="720000"/>
          </a:xfrm>
          <a:prstGeom prst="rect">
            <a:avLst/>
          </a:prstGeom>
          <a:solidFill>
            <a:srgbClr val="000066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 bwMode="auto">
          <a:xfrm>
            <a:off x="7344000" y="2340000"/>
            <a:ext cx="1260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дерево</a:t>
            </a:r>
          </a:p>
        </p:txBody>
      </p:sp>
      <p:sp>
        <p:nvSpPr>
          <p:cNvPr id="52" name="Прямоугольник 51"/>
          <p:cNvSpPr/>
          <p:nvPr/>
        </p:nvSpPr>
        <p:spPr bwMode="auto">
          <a:xfrm>
            <a:off x="7344000" y="2340000"/>
            <a:ext cx="1260000" cy="720000"/>
          </a:xfrm>
          <a:prstGeom prst="rect">
            <a:avLst/>
          </a:prstGeom>
          <a:solidFill>
            <a:srgbClr val="000066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285852" y="2000240"/>
            <a:ext cx="1000132" cy="571504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1142976" y="2285992"/>
            <a:ext cx="914400" cy="914400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1214414" y="2357430"/>
            <a:ext cx="928694" cy="642942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540000" y="2340000"/>
            <a:ext cx="1260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Дерево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0000" y="1620000"/>
            <a:ext cx="126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Субъект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800000" y="1620000"/>
            <a:ext cx="90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Связка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2700000" y="234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растение</a:t>
            </a:r>
            <a:endParaRPr kumimoji="0" lang="ru-RU" sz="1700" b="1" i="0" u="none" strike="noStrike" cap="none" normalizeH="0" baseline="-2500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2700000" y="306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крупное</a:t>
            </a:r>
            <a:endParaRPr kumimoji="0" lang="ru-RU" sz="1700" b="1" i="0" u="none" strike="noStrike" cap="none" normalizeH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2700000" y="378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1" compatLnSpc="1">
            <a:prstTxWarp prst="textNoShape">
              <a:avLst/>
            </a:prstTxWarp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много-летнее</a:t>
            </a:r>
            <a:endParaRPr lang="ru-RU" sz="1700" dirty="0" smtClean="0">
              <a:solidFill>
                <a:srgbClr val="0000FF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2700000" y="450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1" compatLnSpc="1">
            <a:prstTxWarp prst="textNoShape">
              <a:avLst/>
            </a:prstTxWarp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с твёрдым стволом</a:t>
            </a:r>
            <a:endParaRPr lang="ru-RU" baseline="-25000" dirty="0" smtClean="0">
              <a:solidFill>
                <a:srgbClr val="0000FF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2700000" y="522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1" compatLnSpc="1">
            <a:prstTxWarp prst="textNoShape">
              <a:avLst/>
            </a:prstTxWarp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и кроной из ветвей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00000" y="1620000"/>
            <a:ext cx="1332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Предикаты</a:t>
            </a:r>
            <a:endParaRPr lang="ru-RU" dirty="0"/>
          </a:p>
        </p:txBody>
      </p:sp>
      <p:sp>
        <p:nvSpPr>
          <p:cNvPr id="19" name="Oval 2"/>
          <p:cNvSpPr>
            <a:spLocks noChangeArrowheads="1"/>
          </p:cNvSpPr>
          <p:nvPr/>
        </p:nvSpPr>
        <p:spPr bwMode="auto">
          <a:xfrm>
            <a:off x="2520000" y="2160000"/>
            <a:ext cx="1692000" cy="4320000"/>
          </a:xfrm>
          <a:prstGeom prst="flowChartAlternateProcess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520000" y="6012000"/>
            <a:ext cx="1692000" cy="369332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Содержание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12000" y="1620000"/>
            <a:ext cx="126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Субъекты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6444000" y="1620000"/>
            <a:ext cx="90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Связка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7344000" y="1620000"/>
            <a:ext cx="126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Предикат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4932000" y="6012000"/>
            <a:ext cx="1692000" cy="369332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Объём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 bwMode="auto">
          <a:xfrm>
            <a:off x="1800000" y="2412000"/>
            <a:ext cx="900000" cy="576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rPr>
              <a:t>есть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28" name="Стрелка вправо 27"/>
          <p:cNvSpPr/>
          <p:nvPr/>
        </p:nvSpPr>
        <p:spPr bwMode="auto">
          <a:xfrm>
            <a:off x="6444000" y="2428868"/>
            <a:ext cx="900000" cy="576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rPr>
              <a:t>есть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6444000" y="2430000"/>
            <a:ext cx="900000" cy="5760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 bwMode="auto">
          <a:xfrm>
            <a:off x="7344000" y="2340000"/>
            <a:ext cx="1260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деревья</a:t>
            </a:r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5112000" y="306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Секвойя</a:t>
            </a:r>
            <a:endParaRPr lang="ru-RU" baseline="-25000" dirty="0" smtClean="0">
              <a:solidFill>
                <a:srgbClr val="0000FF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5112000" y="378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Сосна</a:t>
            </a:r>
            <a:endParaRPr kumimoji="0" lang="ru-RU" sz="1800" b="1" i="0" u="none" strike="noStrike" cap="none" normalizeH="0" baseline="-2500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 bwMode="auto">
          <a:xfrm>
            <a:off x="5112000" y="450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Яблоня</a:t>
            </a:r>
          </a:p>
        </p:txBody>
      </p:sp>
      <p:sp>
        <p:nvSpPr>
          <p:cNvPr id="26" name="Скругленный прямоугольник 25"/>
          <p:cNvSpPr/>
          <p:nvPr/>
        </p:nvSpPr>
        <p:spPr bwMode="auto">
          <a:xfrm>
            <a:off x="5112000" y="522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…</a:t>
            </a:r>
            <a:endParaRPr kumimoji="0" lang="ru-RU" sz="1800" b="1" i="0" u="none" strike="noStrike" cap="none" normalizeH="0" baseline="-2500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33" name="Oval 2"/>
          <p:cNvSpPr>
            <a:spLocks noChangeArrowheads="1"/>
          </p:cNvSpPr>
          <p:nvPr/>
        </p:nvSpPr>
        <p:spPr bwMode="auto">
          <a:xfrm>
            <a:off x="4932000" y="2160000"/>
            <a:ext cx="1692000" cy="4320000"/>
          </a:xfrm>
          <a:prstGeom prst="flowChartAlternateProcess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 bwMode="auto">
          <a:xfrm>
            <a:off x="5112000" y="234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Берёза</a:t>
            </a:r>
            <a:endParaRPr kumimoji="0" lang="ru-RU" sz="1800" b="1" i="0" u="none" strike="noStrike" cap="none" normalizeH="0" baseline="-2500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50" name="Стрелка вправо 49"/>
          <p:cNvSpPr/>
          <p:nvPr/>
        </p:nvSpPr>
        <p:spPr bwMode="auto">
          <a:xfrm>
            <a:off x="6444000" y="2430000"/>
            <a:ext cx="900000" cy="576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rPr>
              <a:t>суть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08000" y="4356000"/>
            <a:ext cx="2304000" cy="2088000"/>
          </a:xfrm>
          <a:prstGeom prst="rect">
            <a:avLst/>
          </a:prstGeom>
        </p:spPr>
        <p:txBody>
          <a:bodyPr anchor="ctr" anchorCtr="1">
            <a:noAutofit/>
          </a:bodyPr>
          <a:lstStyle/>
          <a:p>
            <a:r>
              <a:rPr lang="ru-RU" sz="1600" dirty="0" smtClean="0">
                <a:solidFill>
                  <a:srgbClr val="FFFF00"/>
                </a:solidFill>
              </a:rPr>
              <a:t>Содержание </a:t>
            </a:r>
            <a:br>
              <a:rPr lang="ru-RU" sz="1600" dirty="0" smtClean="0">
                <a:solidFill>
                  <a:srgbClr val="FFFF00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понятия </a:t>
            </a:r>
            <a:r>
              <a:rPr lang="ru-RU" sz="1600" dirty="0" smtClean="0"/>
              <a:t>–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множество понятий </a:t>
            </a:r>
            <a:br>
              <a:rPr lang="ru-RU" sz="1600" dirty="0" smtClean="0"/>
            </a:br>
            <a:r>
              <a:rPr lang="ru-RU" sz="1600" dirty="0" smtClean="0"/>
              <a:t>(имён свойств),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предицируемых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данному понятию</a:t>
            </a:r>
            <a:r>
              <a:rPr lang="en-US" sz="1600" dirty="0" smtClean="0"/>
              <a:t> (</a:t>
            </a:r>
            <a:r>
              <a:rPr lang="ru-RU" sz="1600" dirty="0" smtClean="0"/>
              <a:t>имени класса предметов</a:t>
            </a:r>
            <a:r>
              <a:rPr lang="en-US" sz="1600" dirty="0" smtClean="0"/>
              <a:t>)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6732000" y="4356000"/>
            <a:ext cx="2304000" cy="208800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anchor="ctr" anchorCtr="1">
            <a:noAutofit/>
          </a:bodyPr>
          <a:lstStyle/>
          <a:p>
            <a:r>
              <a:rPr lang="ru-RU" sz="1600" dirty="0" smtClean="0">
                <a:solidFill>
                  <a:srgbClr val="FFFF00"/>
                </a:solidFill>
              </a:rPr>
              <a:t>Объём понятия </a:t>
            </a:r>
            <a:r>
              <a:rPr lang="ru-RU" sz="1600" dirty="0" smtClean="0"/>
              <a:t>–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множество понятий </a:t>
            </a:r>
            <a:br>
              <a:rPr lang="ru-RU" sz="1600" dirty="0" smtClean="0"/>
            </a:br>
            <a:r>
              <a:rPr lang="ru-RU" sz="1600" dirty="0" smtClean="0"/>
              <a:t>(имён предметов),</a:t>
            </a:r>
            <a:br>
              <a:rPr lang="ru-RU" sz="1600" dirty="0" smtClean="0"/>
            </a:br>
            <a:r>
              <a:rPr lang="ru-RU" sz="1600" dirty="0" smtClean="0"/>
              <a:t>которым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предицируется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данное понятие </a:t>
            </a:r>
            <a:br>
              <a:rPr lang="ru-RU" sz="1600" dirty="0" smtClean="0"/>
            </a:br>
            <a:r>
              <a:rPr lang="ru-RU" sz="1600" dirty="0" smtClean="0"/>
              <a:t>(имя класса предметов).</a:t>
            </a:r>
            <a:endParaRPr lang="ru-RU" sz="1600" dirty="0"/>
          </a:p>
        </p:txBody>
      </p:sp>
      <p:sp>
        <p:nvSpPr>
          <p:cNvPr id="60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Понятие как форма мышления </a:t>
            </a:r>
            <a:r>
              <a:rPr lang="ru-RU" sz="2800" kern="0" dirty="0" smtClean="0">
                <a:latin typeface="+mj-lt"/>
                <a:ea typeface="+mj-ea"/>
                <a:cs typeface="+mj-cs"/>
              </a:rPr>
              <a:t>Содержание </a:t>
            </a:r>
            <a:r>
              <a:rPr lang="ru-RU" sz="2800" kern="0" dirty="0">
                <a:latin typeface="+mj-lt"/>
                <a:ea typeface="+mj-ea"/>
                <a:cs typeface="+mj-cs"/>
              </a:rPr>
              <a:t>и объём понятия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500"/>
                            </p:stCondLst>
                            <p:childTnLst>
                              <p:par>
                                <p:cTn id="1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500"/>
                            </p:stCondLst>
                            <p:childTnLst>
                              <p:par>
                                <p:cTn id="1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500"/>
                            </p:stCondLst>
                            <p:childTnLst>
                              <p:par>
                                <p:cTn id="14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00"/>
                            </p:stCondLst>
                            <p:childTnLst>
                              <p:par>
                                <p:cTn id="1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500"/>
                            </p:stCondLst>
                            <p:childTnLst>
                              <p:par>
                                <p:cTn id="1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00"/>
                            </p:stCondLst>
                            <p:childTnLst>
                              <p:par>
                                <p:cTn id="17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800" decel="100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500"/>
                            </p:stCondLst>
                            <p:childTnLst>
                              <p:par>
                                <p:cTn id="2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500"/>
                            </p:stCondLst>
                            <p:childTnLst>
                              <p:par>
                                <p:cTn id="21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800" decel="10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000"/>
                            </p:stCondLst>
                            <p:childTnLst>
                              <p:par>
                                <p:cTn id="2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500"/>
                            </p:stCondLst>
                            <p:childTnLst>
                              <p:par>
                                <p:cTn id="2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1500"/>
                            </p:stCondLst>
                            <p:childTnLst>
                              <p:par>
                                <p:cTn id="25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000"/>
                            </p:stCondLst>
                            <p:childTnLst>
                              <p:par>
                                <p:cTn id="27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000"/>
                            </p:stCondLst>
                            <p:childTnLst>
                              <p:par>
                                <p:cTn id="2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500"/>
                            </p:stCondLst>
                            <p:childTnLst>
                              <p:par>
                                <p:cTn id="28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1500"/>
                            </p:stCondLst>
                            <p:childTnLst>
                              <p:par>
                                <p:cTn id="28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8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000"/>
                            </p:stCondLst>
                            <p:childTnLst>
                              <p:par>
                                <p:cTn id="30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2500"/>
                            </p:stCondLst>
                            <p:childTnLst>
                              <p:par>
                                <p:cTn id="31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800" decel="100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500"/>
                            </p:stCondLst>
                            <p:childTnLst>
                              <p:par>
                                <p:cTn id="32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 animBg="1"/>
      <p:bldP spid="20" grpId="0"/>
      <p:bldP spid="27" grpId="0"/>
      <p:bldP spid="30" grpId="0"/>
      <p:bldP spid="10" grpId="0" animBg="1"/>
      <p:bldP spid="28" grpId="0" animBg="1"/>
      <p:bldP spid="45" grpId="0" animBg="1"/>
      <p:bldP spid="51" grpId="0" animBg="1"/>
      <p:bldP spid="21" grpId="0" animBg="1"/>
      <p:bldP spid="58" grpId="0"/>
      <p:bldP spid="5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трелка вправо 39"/>
          <p:cNvSpPr/>
          <p:nvPr/>
        </p:nvSpPr>
        <p:spPr bwMode="auto">
          <a:xfrm>
            <a:off x="6444000" y="5310000"/>
            <a:ext cx="900000" cy="576000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rPr>
              <a:t>есть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49" name="Прямоугольник 48"/>
          <p:cNvSpPr/>
          <p:nvPr/>
        </p:nvSpPr>
        <p:spPr bwMode="auto">
          <a:xfrm>
            <a:off x="6444000" y="5310000"/>
            <a:ext cx="900000" cy="5760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 bwMode="auto">
          <a:xfrm>
            <a:off x="7344000" y="5220000"/>
            <a:ext cx="1260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озеро</a:t>
            </a: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7344000" y="5220000"/>
            <a:ext cx="1260000" cy="720000"/>
          </a:xfrm>
          <a:prstGeom prst="rect">
            <a:avLst/>
          </a:prstGeom>
          <a:solidFill>
            <a:srgbClr val="000066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 bwMode="auto">
          <a:xfrm>
            <a:off x="7344000" y="4500000"/>
            <a:ext cx="1260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озеро</a:t>
            </a:r>
          </a:p>
        </p:txBody>
      </p:sp>
      <p:sp>
        <p:nvSpPr>
          <p:cNvPr id="55" name="Прямоугольник 54"/>
          <p:cNvSpPr/>
          <p:nvPr/>
        </p:nvSpPr>
        <p:spPr bwMode="auto">
          <a:xfrm>
            <a:off x="7344000" y="4500000"/>
            <a:ext cx="1260000" cy="720000"/>
          </a:xfrm>
          <a:prstGeom prst="rect">
            <a:avLst/>
          </a:prstGeom>
          <a:solidFill>
            <a:srgbClr val="000066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57" name="Стрелка вправо 56"/>
          <p:cNvSpPr/>
          <p:nvPr/>
        </p:nvSpPr>
        <p:spPr bwMode="auto">
          <a:xfrm>
            <a:off x="6444000" y="4590000"/>
            <a:ext cx="900000" cy="576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rPr>
              <a:t>есть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48" name="Прямоугольник 47"/>
          <p:cNvSpPr/>
          <p:nvPr/>
        </p:nvSpPr>
        <p:spPr bwMode="auto">
          <a:xfrm>
            <a:off x="6444000" y="4590000"/>
            <a:ext cx="900000" cy="5760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38" name="Стрелка вправо 37"/>
          <p:cNvSpPr/>
          <p:nvPr/>
        </p:nvSpPr>
        <p:spPr bwMode="auto">
          <a:xfrm>
            <a:off x="6444000" y="3870000"/>
            <a:ext cx="900000" cy="576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rPr>
              <a:t>есть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6444000" y="3870000"/>
            <a:ext cx="900000" cy="5760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35" name="Стрелка вправо 34"/>
          <p:cNvSpPr/>
          <p:nvPr/>
        </p:nvSpPr>
        <p:spPr bwMode="auto">
          <a:xfrm>
            <a:off x="6444000" y="3150000"/>
            <a:ext cx="900000" cy="576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rPr>
              <a:t>есть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46" name="Прямоугольник 45"/>
          <p:cNvSpPr/>
          <p:nvPr/>
        </p:nvSpPr>
        <p:spPr bwMode="auto">
          <a:xfrm>
            <a:off x="6444000" y="3150000"/>
            <a:ext cx="900000" cy="5760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 bwMode="auto">
          <a:xfrm>
            <a:off x="7344000" y="3780000"/>
            <a:ext cx="1260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озеро</a:t>
            </a:r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7344000" y="3780000"/>
            <a:ext cx="1260000" cy="720000"/>
          </a:xfrm>
          <a:prstGeom prst="rect">
            <a:avLst/>
          </a:prstGeom>
          <a:solidFill>
            <a:srgbClr val="000066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 bwMode="auto">
          <a:xfrm>
            <a:off x="7344000" y="3060000"/>
            <a:ext cx="1260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озеро</a:t>
            </a:r>
          </a:p>
        </p:txBody>
      </p:sp>
      <p:sp>
        <p:nvSpPr>
          <p:cNvPr id="53" name="Прямоугольник 52"/>
          <p:cNvSpPr/>
          <p:nvPr/>
        </p:nvSpPr>
        <p:spPr bwMode="auto">
          <a:xfrm>
            <a:off x="7344000" y="3060000"/>
            <a:ext cx="1260000" cy="720000"/>
          </a:xfrm>
          <a:prstGeom prst="rect">
            <a:avLst/>
          </a:prstGeom>
          <a:solidFill>
            <a:srgbClr val="000066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 bwMode="auto">
          <a:xfrm>
            <a:off x="7344000" y="2340000"/>
            <a:ext cx="1260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озеро</a:t>
            </a:r>
          </a:p>
        </p:txBody>
      </p:sp>
      <p:sp>
        <p:nvSpPr>
          <p:cNvPr id="52" name="Прямоугольник 51"/>
          <p:cNvSpPr/>
          <p:nvPr/>
        </p:nvSpPr>
        <p:spPr bwMode="auto">
          <a:xfrm>
            <a:off x="7344000" y="2340000"/>
            <a:ext cx="1260000" cy="720000"/>
          </a:xfrm>
          <a:prstGeom prst="rect">
            <a:avLst/>
          </a:prstGeom>
          <a:solidFill>
            <a:srgbClr val="000066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285852" y="2000240"/>
            <a:ext cx="1000132" cy="571504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1142976" y="2285992"/>
            <a:ext cx="914400" cy="914400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1214414" y="2357430"/>
            <a:ext cx="928694" cy="642942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540000" y="2340000"/>
            <a:ext cx="1260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Озеро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0000" y="1620000"/>
            <a:ext cx="126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Субъект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800000" y="1620000"/>
            <a:ext cx="90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Связка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2700000" y="234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углубление</a:t>
            </a:r>
            <a:br>
              <a:rPr kumimoji="0" lang="ru-RU" sz="17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</a:br>
            <a:r>
              <a:rPr kumimoji="0" lang="ru-RU" sz="17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суши</a:t>
            </a:r>
            <a:endParaRPr kumimoji="0" lang="ru-RU" sz="1700" b="1" i="0" u="none" strike="noStrike" cap="none" normalizeH="0" baseline="-2500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2700000" y="306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заполнен-ное водой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2700000" y="378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1" compatLnSpc="1">
            <a:prstTxWarp prst="textNoShape">
              <a:avLst/>
            </a:prstTxWarp>
          </a:bodyPr>
          <a:lstStyle/>
          <a:p>
            <a:r>
              <a:rPr lang="ru-RU" sz="1700" dirty="0" smtClean="0">
                <a:solidFill>
                  <a:srgbClr val="0000FF"/>
                </a:solidFill>
              </a:rPr>
              <a:t>естествен-ное</a:t>
            </a:r>
            <a:endParaRPr lang="ru-RU" sz="1700" baseline="-25000" dirty="0" smtClean="0">
              <a:solidFill>
                <a:srgbClr val="0000FF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2700000" y="450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замкнутое</a:t>
            </a: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2700000" y="522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не соеди-нённое с океаном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00000" y="1620000"/>
            <a:ext cx="1332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Предикаты</a:t>
            </a:r>
            <a:endParaRPr lang="ru-RU" dirty="0"/>
          </a:p>
        </p:txBody>
      </p:sp>
      <p:sp>
        <p:nvSpPr>
          <p:cNvPr id="19" name="Oval 2"/>
          <p:cNvSpPr>
            <a:spLocks noChangeArrowheads="1"/>
          </p:cNvSpPr>
          <p:nvPr/>
        </p:nvSpPr>
        <p:spPr bwMode="auto">
          <a:xfrm>
            <a:off x="2520000" y="2160000"/>
            <a:ext cx="1692000" cy="4320000"/>
          </a:xfrm>
          <a:prstGeom prst="flowChartAlternateProcess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520000" y="6012000"/>
            <a:ext cx="1692000" cy="369332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Содержание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12000" y="1620000"/>
            <a:ext cx="126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Субъекты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6444000" y="1620000"/>
            <a:ext cx="90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Связка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7344000" y="1620000"/>
            <a:ext cx="1260000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1600" dirty="0" smtClean="0"/>
              <a:t>Предикат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4932000" y="6012000"/>
            <a:ext cx="1692000" cy="369332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Объём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 bwMode="auto">
          <a:xfrm>
            <a:off x="1800000" y="2412000"/>
            <a:ext cx="900000" cy="576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rPr>
              <a:t>есть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28" name="Стрелка вправо 27"/>
          <p:cNvSpPr/>
          <p:nvPr/>
        </p:nvSpPr>
        <p:spPr bwMode="auto">
          <a:xfrm>
            <a:off x="6444000" y="2428868"/>
            <a:ext cx="900000" cy="576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rPr>
              <a:t>есть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6444000" y="2430000"/>
            <a:ext cx="900000" cy="5760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 bwMode="auto">
          <a:xfrm>
            <a:off x="7344000" y="2340000"/>
            <a:ext cx="1260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озера</a:t>
            </a:r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5112000" y="306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Иссык-Куль</a:t>
            </a:r>
            <a:endParaRPr kumimoji="0" lang="ru-RU" sz="1800" b="1" i="0" u="none" strike="noStrike" cap="none" normalizeH="0" baseline="-2500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5112000" y="378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Онтарио</a:t>
            </a:r>
            <a:endParaRPr kumimoji="0" lang="ru-RU" sz="1800" b="1" i="0" u="none" strike="noStrike" cap="none" normalizeH="0" baseline="-2500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 bwMode="auto">
          <a:xfrm>
            <a:off x="5112000" y="450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Чад</a:t>
            </a:r>
          </a:p>
        </p:txBody>
      </p:sp>
      <p:sp>
        <p:nvSpPr>
          <p:cNvPr id="26" name="Скругленный прямоугольник 25"/>
          <p:cNvSpPr/>
          <p:nvPr/>
        </p:nvSpPr>
        <p:spPr bwMode="auto">
          <a:xfrm>
            <a:off x="5112000" y="522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…</a:t>
            </a:r>
            <a:endParaRPr kumimoji="0" lang="ru-RU" sz="1800" b="1" i="0" u="none" strike="noStrike" cap="none" normalizeH="0" baseline="-2500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33" name="Oval 2"/>
          <p:cNvSpPr>
            <a:spLocks noChangeArrowheads="1"/>
          </p:cNvSpPr>
          <p:nvPr/>
        </p:nvSpPr>
        <p:spPr bwMode="auto">
          <a:xfrm>
            <a:off x="4932000" y="2160000"/>
            <a:ext cx="1692000" cy="4320000"/>
          </a:xfrm>
          <a:prstGeom prst="flowChartAlternateProcess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 bwMode="auto">
          <a:xfrm>
            <a:off x="5112000" y="2340000"/>
            <a:ext cx="1332000" cy="7200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</a:rPr>
              <a:t>Байкал</a:t>
            </a:r>
            <a:endParaRPr kumimoji="0" lang="ru-RU" sz="1800" b="1" i="0" u="none" strike="noStrike" cap="none" normalizeH="0" baseline="-2500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50" name="Стрелка вправо 49"/>
          <p:cNvSpPr/>
          <p:nvPr/>
        </p:nvSpPr>
        <p:spPr bwMode="auto">
          <a:xfrm>
            <a:off x="6444000" y="2430000"/>
            <a:ext cx="900000" cy="576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charset="0"/>
              </a:rPr>
              <a:t>суть</a:t>
            </a: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08000" y="4356000"/>
            <a:ext cx="2304000" cy="2088000"/>
          </a:xfrm>
          <a:prstGeom prst="rect">
            <a:avLst/>
          </a:prstGeom>
        </p:spPr>
        <p:txBody>
          <a:bodyPr anchor="ctr" anchorCtr="1">
            <a:noAutofit/>
          </a:bodyPr>
          <a:lstStyle/>
          <a:p>
            <a:r>
              <a:rPr lang="ru-RU" sz="1600" dirty="0" smtClean="0">
                <a:solidFill>
                  <a:srgbClr val="FFFF00"/>
                </a:solidFill>
              </a:rPr>
              <a:t>Содержание </a:t>
            </a:r>
            <a:br>
              <a:rPr lang="ru-RU" sz="1600" dirty="0" smtClean="0">
                <a:solidFill>
                  <a:srgbClr val="FFFF00"/>
                </a:solidFill>
              </a:rPr>
            </a:br>
            <a:r>
              <a:rPr lang="ru-RU" sz="1600" dirty="0" smtClean="0">
                <a:solidFill>
                  <a:srgbClr val="FFFF00"/>
                </a:solidFill>
              </a:rPr>
              <a:t>понятия </a:t>
            </a:r>
            <a:r>
              <a:rPr lang="ru-RU" sz="1600" dirty="0" smtClean="0"/>
              <a:t>–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множество понятий </a:t>
            </a:r>
            <a:br>
              <a:rPr lang="ru-RU" sz="1600" dirty="0" smtClean="0"/>
            </a:br>
            <a:r>
              <a:rPr lang="ru-RU" sz="1600" dirty="0" smtClean="0"/>
              <a:t>(имён свойств),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предицируемых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данному понятию</a:t>
            </a:r>
            <a:r>
              <a:rPr lang="en-US" sz="1600" dirty="0" smtClean="0"/>
              <a:t> (</a:t>
            </a:r>
            <a:r>
              <a:rPr lang="ru-RU" sz="1600" dirty="0" smtClean="0"/>
              <a:t>имени класса предметов</a:t>
            </a:r>
            <a:r>
              <a:rPr lang="en-US" sz="1600" dirty="0" smtClean="0"/>
              <a:t>)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6732000" y="4356000"/>
            <a:ext cx="2304000" cy="208800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anchor="ctr" anchorCtr="1">
            <a:noAutofit/>
          </a:bodyPr>
          <a:lstStyle/>
          <a:p>
            <a:r>
              <a:rPr lang="ru-RU" sz="1600" dirty="0" smtClean="0">
                <a:solidFill>
                  <a:srgbClr val="FFFF00"/>
                </a:solidFill>
              </a:rPr>
              <a:t>Объём понятия </a:t>
            </a:r>
            <a:r>
              <a:rPr lang="ru-RU" sz="1600" dirty="0" smtClean="0"/>
              <a:t>–</a:t>
            </a:r>
            <a:r>
              <a:rPr lang="ru-RU" sz="1600" dirty="0" smtClean="0">
                <a:solidFill>
                  <a:srgbClr val="FFFF00"/>
                </a:solidFill>
              </a:rPr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множество понятий </a:t>
            </a:r>
            <a:br>
              <a:rPr lang="ru-RU" sz="1600" dirty="0" smtClean="0"/>
            </a:br>
            <a:r>
              <a:rPr lang="ru-RU" sz="1600" dirty="0" smtClean="0"/>
              <a:t>(имён предметов),</a:t>
            </a:r>
            <a:br>
              <a:rPr lang="ru-RU" sz="1600" dirty="0" smtClean="0"/>
            </a:br>
            <a:r>
              <a:rPr lang="ru-RU" sz="1600" dirty="0" smtClean="0"/>
              <a:t>которым </a:t>
            </a:r>
            <a:br>
              <a:rPr lang="ru-RU" sz="1600" dirty="0" smtClean="0"/>
            </a:br>
            <a:r>
              <a:rPr lang="ru-RU" sz="1600" dirty="0" smtClean="0">
                <a:solidFill>
                  <a:srgbClr val="00FFFF"/>
                </a:solidFill>
              </a:rPr>
              <a:t>предицируется </a:t>
            </a:r>
            <a:br>
              <a:rPr lang="ru-RU" sz="1600" dirty="0" smtClean="0">
                <a:solidFill>
                  <a:srgbClr val="00FFFF"/>
                </a:solidFill>
              </a:rPr>
            </a:br>
            <a:r>
              <a:rPr lang="ru-RU" sz="1600" dirty="0" smtClean="0"/>
              <a:t>данное понятие </a:t>
            </a:r>
            <a:br>
              <a:rPr lang="ru-RU" sz="1600" dirty="0" smtClean="0"/>
            </a:br>
            <a:r>
              <a:rPr lang="ru-RU" sz="1600" dirty="0" smtClean="0"/>
              <a:t>(имя класса предметов).</a:t>
            </a:r>
            <a:endParaRPr lang="ru-RU" sz="1600" dirty="0"/>
          </a:p>
        </p:txBody>
      </p:sp>
      <p:sp>
        <p:nvSpPr>
          <p:cNvPr id="62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Понятие как форма мышления </a:t>
            </a:r>
            <a:r>
              <a:rPr lang="ru-RU" sz="2800" kern="0" dirty="0" smtClean="0">
                <a:latin typeface="+mj-lt"/>
                <a:ea typeface="+mj-ea"/>
                <a:cs typeface="+mj-cs"/>
              </a:rPr>
              <a:t>Содержание </a:t>
            </a:r>
            <a:r>
              <a:rPr lang="ru-RU" sz="2800" kern="0" dirty="0">
                <a:latin typeface="+mj-lt"/>
                <a:ea typeface="+mj-ea"/>
                <a:cs typeface="+mj-cs"/>
              </a:rPr>
              <a:t>и объём понятия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500"/>
                            </p:stCondLst>
                            <p:childTnLst>
                              <p:par>
                                <p:cTn id="1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500"/>
                            </p:stCondLst>
                            <p:childTnLst>
                              <p:par>
                                <p:cTn id="1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500"/>
                            </p:stCondLst>
                            <p:childTnLst>
                              <p:par>
                                <p:cTn id="14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00"/>
                            </p:stCondLst>
                            <p:childTnLst>
                              <p:par>
                                <p:cTn id="1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500"/>
                            </p:stCondLst>
                            <p:childTnLst>
                              <p:par>
                                <p:cTn id="1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00"/>
                            </p:stCondLst>
                            <p:childTnLst>
                              <p:par>
                                <p:cTn id="17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800" decel="100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500"/>
                            </p:stCondLst>
                            <p:childTnLst>
                              <p:par>
                                <p:cTn id="2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500"/>
                            </p:stCondLst>
                            <p:childTnLst>
                              <p:par>
                                <p:cTn id="21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800" decel="10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000"/>
                            </p:stCondLst>
                            <p:childTnLst>
                              <p:par>
                                <p:cTn id="2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500"/>
                            </p:stCondLst>
                            <p:childTnLst>
                              <p:par>
                                <p:cTn id="2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1500"/>
                            </p:stCondLst>
                            <p:childTnLst>
                              <p:par>
                                <p:cTn id="25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000"/>
                            </p:stCondLst>
                            <p:childTnLst>
                              <p:par>
                                <p:cTn id="27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000"/>
                            </p:stCondLst>
                            <p:childTnLst>
                              <p:par>
                                <p:cTn id="2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500"/>
                            </p:stCondLst>
                            <p:childTnLst>
                              <p:par>
                                <p:cTn id="28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1500"/>
                            </p:stCondLst>
                            <p:childTnLst>
                              <p:par>
                                <p:cTn id="28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8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000"/>
                            </p:stCondLst>
                            <p:childTnLst>
                              <p:par>
                                <p:cTn id="30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2500"/>
                            </p:stCondLst>
                            <p:childTnLst>
                              <p:par>
                                <p:cTn id="31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800" decel="100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500"/>
                            </p:stCondLst>
                            <p:childTnLst>
                              <p:par>
                                <p:cTn id="32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 animBg="1"/>
      <p:bldP spid="20" grpId="0"/>
      <p:bldP spid="27" grpId="0"/>
      <p:bldP spid="30" grpId="0"/>
      <p:bldP spid="10" grpId="0" animBg="1"/>
      <p:bldP spid="28" grpId="0" animBg="1"/>
      <p:bldP spid="45" grpId="0" animBg="1"/>
      <p:bldP spid="51" grpId="0" animBg="1"/>
      <p:bldP spid="21" grpId="0" animBg="1"/>
      <p:bldP spid="58" grpId="0"/>
      <p:bldP spid="5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anchorCtr="1"/>
          <a:lstStyle/>
          <a:p>
            <a:pPr>
              <a:defRPr/>
            </a:pPr>
            <a:r>
              <a:rPr lang="ru-RU" sz="3200" dirty="0" smtClean="0">
                <a:solidFill>
                  <a:schemeClr val="accent3"/>
                </a:solidFill>
              </a:rPr>
              <a:t>Понятие как форма мышления </a:t>
            </a:r>
            <a:r>
              <a:rPr lang="ru-RU" sz="2800" kern="0" dirty="0" smtClean="0">
                <a:latin typeface="+mj-lt"/>
                <a:ea typeface="+mj-ea"/>
                <a:cs typeface="+mj-cs"/>
              </a:rPr>
              <a:t>Содержание </a:t>
            </a:r>
            <a:r>
              <a:rPr lang="ru-RU" sz="2800" kern="0" dirty="0">
                <a:latin typeface="+mj-lt"/>
                <a:ea typeface="+mj-ea"/>
                <a:cs typeface="+mj-cs"/>
              </a:rPr>
              <a:t>и объём понятия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512000"/>
            <a:ext cx="8229600" cy="5148000"/>
          </a:xfrm>
          <a:prstGeom prst="rect">
            <a:avLst/>
          </a:prstGeom>
        </p:spPr>
        <p:txBody>
          <a:bodyPr/>
          <a:lstStyle/>
          <a:p>
            <a:pPr marL="285750" indent="-285750" algn="l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ru-RU" kern="0" dirty="0">
                <a:latin typeface="+mn-lt"/>
              </a:rPr>
              <a:t>Если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содержание</a:t>
            </a:r>
            <a:r>
              <a:rPr lang="ru-RU" kern="0" dirty="0">
                <a:latin typeface="+mn-lt"/>
              </a:rPr>
              <a:t> понятия </a:t>
            </a:r>
            <a:r>
              <a:rPr lang="en-US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ru-RU" kern="0" dirty="0">
                <a:latin typeface="+mn-lt"/>
              </a:rPr>
              <a:t> </a:t>
            </a:r>
            <a:r>
              <a:rPr lang="ru-RU" kern="0" dirty="0" smtClean="0">
                <a:latin typeface="+mn-lt"/>
              </a:rPr>
              <a:t>составляет </a:t>
            </a: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часть</a:t>
            </a:r>
            <a:r>
              <a:rPr lang="ru-RU" kern="0" dirty="0" smtClean="0">
                <a:solidFill>
                  <a:srgbClr val="00FF00"/>
                </a:solidFill>
                <a:latin typeface="+mn-lt"/>
              </a:rPr>
              <a:t> </a:t>
            </a: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содержания</a:t>
            </a:r>
            <a:r>
              <a:rPr lang="ru-RU" kern="0" dirty="0" smtClean="0">
                <a:latin typeface="+mn-lt"/>
              </a:rPr>
              <a:t> понятия </a:t>
            </a:r>
            <a:r>
              <a:rPr lang="en-US" kern="0" dirty="0">
                <a:solidFill>
                  <a:srgbClr val="00FFFF"/>
                </a:solidFill>
                <a:latin typeface="+mn-lt"/>
              </a:rPr>
              <a:t>B</a:t>
            </a:r>
            <a:r>
              <a:rPr lang="ru-RU" kern="0" dirty="0">
                <a:latin typeface="+mn-lt"/>
              </a:rPr>
              <a:t>, то </a:t>
            </a: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объём</a:t>
            </a:r>
            <a:r>
              <a:rPr lang="ru-RU" kern="0" dirty="0" smtClean="0">
                <a:latin typeface="+mn-lt"/>
              </a:rPr>
              <a:t> последнего </a:t>
            </a:r>
            <a:r>
              <a:rPr lang="ru-RU" kern="0" dirty="0">
                <a:latin typeface="+mn-lt"/>
              </a:rPr>
              <a:t>(</a:t>
            </a:r>
            <a:r>
              <a:rPr lang="en-US" kern="0" dirty="0">
                <a:solidFill>
                  <a:srgbClr val="00FFFF"/>
                </a:solidFill>
                <a:latin typeface="+mn-lt"/>
              </a:rPr>
              <a:t>B</a:t>
            </a:r>
            <a:r>
              <a:rPr lang="ru-RU" kern="0" dirty="0">
                <a:latin typeface="+mn-lt"/>
              </a:rPr>
              <a:t>) </a:t>
            </a:r>
            <a:r>
              <a:rPr lang="ru-RU" kern="0" dirty="0" smtClean="0">
                <a:latin typeface="+mn-lt"/>
              </a:rPr>
              <a:t>составляет </a:t>
            </a: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часть</a:t>
            </a:r>
            <a:r>
              <a:rPr lang="ru-RU" kern="0" dirty="0" smtClean="0">
                <a:solidFill>
                  <a:srgbClr val="00FF00"/>
                </a:solidFill>
                <a:latin typeface="+mn-lt"/>
              </a:rPr>
              <a:t> </a:t>
            </a: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объёма</a:t>
            </a:r>
            <a:r>
              <a:rPr lang="ru-RU" kern="0" dirty="0" smtClean="0">
                <a:latin typeface="+mn-lt"/>
              </a:rPr>
              <a:t> (находится в объёме) </a:t>
            </a:r>
            <a:r>
              <a:rPr lang="ru-RU" kern="0" dirty="0">
                <a:latin typeface="+mn-lt"/>
              </a:rPr>
              <a:t>первого (</a:t>
            </a:r>
            <a:r>
              <a:rPr lang="en-US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ru-RU" kern="0" dirty="0">
                <a:latin typeface="+mn-lt"/>
              </a:rPr>
              <a:t>).</a:t>
            </a:r>
            <a:r>
              <a:rPr lang="en-US" kern="0" dirty="0">
                <a:latin typeface="+mn-lt"/>
              </a:rPr>
              <a:t> </a:t>
            </a:r>
            <a:r>
              <a:rPr lang="ru-RU" kern="0" dirty="0">
                <a:latin typeface="+mn-lt"/>
              </a:rPr>
              <a:t>Наоборот, если </a:t>
            </a: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объём</a:t>
            </a:r>
            <a:r>
              <a:rPr lang="ru-RU" kern="0" dirty="0" smtClean="0">
                <a:latin typeface="+mn-lt"/>
              </a:rPr>
              <a:t> понятия </a:t>
            </a:r>
            <a:r>
              <a:rPr lang="en-US" kern="0" dirty="0">
                <a:solidFill>
                  <a:srgbClr val="00FFFF"/>
                </a:solidFill>
                <a:latin typeface="+mn-lt"/>
              </a:rPr>
              <a:t>B</a:t>
            </a:r>
            <a:r>
              <a:rPr lang="en-US" kern="0" dirty="0">
                <a:latin typeface="+mn-lt"/>
              </a:rPr>
              <a:t> </a:t>
            </a:r>
            <a:r>
              <a:rPr lang="ru-RU" kern="0" dirty="0" smtClean="0">
                <a:latin typeface="+mn-lt"/>
              </a:rPr>
              <a:t>составляет </a:t>
            </a: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часть</a:t>
            </a:r>
            <a:r>
              <a:rPr lang="ru-RU" kern="0" dirty="0" smtClean="0">
                <a:solidFill>
                  <a:srgbClr val="00FF00"/>
                </a:solidFill>
                <a:latin typeface="+mn-lt"/>
              </a:rPr>
              <a:t> </a:t>
            </a: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объёма</a:t>
            </a:r>
            <a:r>
              <a:rPr lang="ru-RU" kern="0" dirty="0" smtClean="0">
                <a:latin typeface="+mn-lt"/>
              </a:rPr>
              <a:t> (содержится </a:t>
            </a:r>
            <a:r>
              <a:rPr lang="ru-RU" kern="0" dirty="0">
                <a:latin typeface="+mn-lt"/>
              </a:rPr>
              <a:t>в </a:t>
            </a:r>
            <a:r>
              <a:rPr lang="ru-RU" kern="0" dirty="0" smtClean="0">
                <a:latin typeface="+mn-lt"/>
              </a:rPr>
              <a:t>объёме) </a:t>
            </a:r>
            <a:r>
              <a:rPr lang="ru-RU" kern="0" dirty="0">
                <a:latin typeface="+mn-lt"/>
              </a:rPr>
              <a:t>понятия </a:t>
            </a:r>
            <a:r>
              <a:rPr lang="en-US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ru-RU" kern="0" dirty="0">
                <a:latin typeface="+mn-lt"/>
              </a:rPr>
              <a:t>, то </a:t>
            </a: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содержание</a:t>
            </a:r>
            <a:r>
              <a:rPr lang="ru-RU" kern="0" dirty="0" smtClean="0">
                <a:latin typeface="+mn-lt"/>
              </a:rPr>
              <a:t> последнего </a:t>
            </a:r>
            <a:r>
              <a:rPr lang="ru-RU" kern="0" dirty="0">
                <a:latin typeface="+mn-lt"/>
              </a:rPr>
              <a:t>(</a:t>
            </a:r>
            <a:r>
              <a:rPr lang="en-US" kern="0" dirty="0">
                <a:solidFill>
                  <a:srgbClr val="00FFFF"/>
                </a:solidFill>
                <a:latin typeface="+mn-lt"/>
              </a:rPr>
              <a:t>A</a:t>
            </a:r>
            <a:r>
              <a:rPr lang="ru-RU" kern="0" dirty="0">
                <a:latin typeface="+mn-lt"/>
              </a:rPr>
              <a:t>)</a:t>
            </a:r>
            <a:r>
              <a:rPr lang="en-US" kern="0" dirty="0">
                <a:latin typeface="+mn-lt"/>
              </a:rPr>
              <a:t> </a:t>
            </a:r>
            <a:r>
              <a:rPr lang="ru-RU" kern="0" dirty="0">
                <a:latin typeface="+mn-lt"/>
              </a:rPr>
              <a:t>составляет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часть</a:t>
            </a:r>
            <a:r>
              <a:rPr lang="ru-RU" kern="0" dirty="0">
                <a:solidFill>
                  <a:srgbClr val="00FF00"/>
                </a:solidFill>
                <a:latin typeface="+mn-lt"/>
              </a:rPr>
              <a:t>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содержания</a:t>
            </a:r>
            <a:r>
              <a:rPr lang="ru-RU" kern="0" dirty="0">
                <a:latin typeface="+mn-lt"/>
              </a:rPr>
              <a:t> первого (</a:t>
            </a:r>
            <a:r>
              <a:rPr lang="en-US" kern="0" dirty="0">
                <a:solidFill>
                  <a:srgbClr val="00FFFF"/>
                </a:solidFill>
                <a:latin typeface="+mn-lt"/>
              </a:rPr>
              <a:t>B</a:t>
            </a:r>
            <a:r>
              <a:rPr lang="ru-RU" kern="0" dirty="0">
                <a:latin typeface="+mn-lt"/>
              </a:rPr>
              <a:t>).</a:t>
            </a:r>
          </a:p>
          <a:p>
            <a:pPr marL="285750" indent="-285750" algn="l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ru-RU" kern="0" dirty="0">
                <a:latin typeface="+mn-lt"/>
              </a:rPr>
              <a:t>Чем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больше признаков</a:t>
            </a:r>
            <a:r>
              <a:rPr lang="ru-RU" kern="0" dirty="0">
                <a:latin typeface="+mn-lt"/>
              </a:rPr>
              <a:t> мыслится в понятии, тем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меньше </a:t>
            </a:r>
            <a:r>
              <a:rPr lang="ru-RU" kern="0" dirty="0" smtClean="0">
                <a:solidFill>
                  <a:srgbClr val="FFFF00"/>
                </a:solidFill>
                <a:latin typeface="+mn-lt"/>
              </a:rPr>
              <a:t/>
            </a:r>
            <a:br>
              <a:rPr lang="ru-RU" kern="0" dirty="0" smtClean="0">
                <a:solidFill>
                  <a:srgbClr val="FFFF00"/>
                </a:solidFill>
                <a:latin typeface="+mn-lt"/>
              </a:rPr>
            </a:br>
            <a:r>
              <a:rPr lang="ru-RU" kern="0" dirty="0" smtClean="0">
                <a:solidFill>
                  <a:srgbClr val="FFFF00"/>
                </a:solidFill>
                <a:latin typeface="+mn-lt"/>
              </a:rPr>
              <a:t>его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объём</a:t>
            </a:r>
            <a:r>
              <a:rPr lang="ru-RU" kern="0" dirty="0">
                <a:latin typeface="+mn-lt"/>
              </a:rPr>
              <a:t>, т</a:t>
            </a:r>
            <a:r>
              <a:rPr lang="ru-RU" kern="0" dirty="0" smtClean="0">
                <a:latin typeface="+mn-lt"/>
              </a:rPr>
              <a:t>. е</a:t>
            </a:r>
            <a:r>
              <a:rPr lang="ru-RU" kern="0" dirty="0">
                <a:latin typeface="+mn-lt"/>
              </a:rPr>
              <a:t>. тем меньше элементов в классе, </a:t>
            </a:r>
            <a:r>
              <a:rPr lang="ru-RU" kern="0" dirty="0" smtClean="0">
                <a:latin typeface="+mn-lt"/>
              </a:rPr>
              <a:t>обозначаемом </a:t>
            </a:r>
            <a:r>
              <a:rPr lang="ru-RU" kern="0" dirty="0">
                <a:latin typeface="+mn-lt"/>
              </a:rPr>
              <a:t>данным понятием, и наоборот. </a:t>
            </a:r>
          </a:p>
          <a:p>
            <a:pPr marL="285750" indent="-285750" algn="l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ru-RU" kern="0" dirty="0">
                <a:latin typeface="+mn-lt"/>
              </a:rPr>
              <a:t>Отвлекаясь (абстрагируясь) от каких-то признаков, мы получаем более общее понятие; такая операция называется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«обобщением»</a:t>
            </a:r>
            <a:r>
              <a:rPr lang="ru-RU" kern="0" dirty="0">
                <a:latin typeface="+mn-lt"/>
              </a:rPr>
              <a:t>.</a:t>
            </a:r>
          </a:p>
          <a:p>
            <a:pPr marL="285750" indent="-285750" algn="l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ru-RU" kern="0" dirty="0">
                <a:latin typeface="+mn-lt"/>
              </a:rPr>
              <a:t>Обратная операция, заключающаяся в добавлении признаков </a:t>
            </a:r>
            <a:r>
              <a:rPr lang="ru-RU" kern="0" dirty="0" smtClean="0">
                <a:latin typeface="+mn-lt"/>
              </a:rPr>
              <a:t/>
            </a:r>
            <a:br>
              <a:rPr lang="ru-RU" kern="0" dirty="0" smtClean="0">
                <a:latin typeface="+mn-lt"/>
              </a:rPr>
            </a:br>
            <a:r>
              <a:rPr lang="ru-RU" kern="0" dirty="0" smtClean="0">
                <a:latin typeface="+mn-lt"/>
              </a:rPr>
              <a:t>к </a:t>
            </a:r>
            <a:r>
              <a:rPr lang="ru-RU" kern="0" dirty="0">
                <a:latin typeface="+mn-lt"/>
              </a:rPr>
              <a:t>общему понятию, именуется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«ограничением понятия»</a:t>
            </a:r>
            <a:r>
              <a:rPr lang="ru-RU" kern="0" dirty="0">
                <a:latin typeface="+mn-lt"/>
              </a:rPr>
              <a:t>.</a:t>
            </a:r>
          </a:p>
          <a:p>
            <a:pPr marL="285750" indent="-285750" algn="l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ru-RU" kern="0" dirty="0">
                <a:latin typeface="+mn-lt"/>
              </a:rPr>
              <a:t>Объём понятия,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характеризуемого набором признаков</a:t>
            </a:r>
            <a:r>
              <a:rPr lang="ru-RU" kern="0" dirty="0">
                <a:latin typeface="+mn-lt"/>
              </a:rPr>
              <a:t>, входит </a:t>
            </a:r>
            <a:r>
              <a:rPr lang="ru-RU" kern="0" dirty="0" smtClean="0">
                <a:latin typeface="+mn-lt"/>
              </a:rPr>
              <a:t>в </a:t>
            </a:r>
            <a:r>
              <a:rPr lang="ru-RU" kern="0" dirty="0">
                <a:latin typeface="+mn-lt"/>
              </a:rPr>
              <a:t>объём понятия,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характеризуемого только частью этих признаков</a:t>
            </a:r>
            <a:r>
              <a:rPr lang="ru-RU" kern="0" dirty="0">
                <a:latin typeface="+mn-lt"/>
              </a:rPr>
              <a:t>.</a:t>
            </a:r>
          </a:p>
          <a:p>
            <a:pPr marL="285750" indent="-285750" algn="l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ru-RU" kern="0" dirty="0">
                <a:latin typeface="+mn-lt"/>
              </a:rPr>
              <a:t>Напротив, понятие,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характеризуемое набором признаков</a:t>
            </a:r>
            <a:r>
              <a:rPr lang="ru-RU" kern="0" dirty="0">
                <a:latin typeface="+mn-lt"/>
              </a:rPr>
              <a:t>, включает в свой объём объёмы понятий,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характеризуемых</a:t>
            </a:r>
            <a:r>
              <a:rPr lang="ru-RU" kern="0" dirty="0">
                <a:latin typeface="+mn-lt"/>
              </a:rPr>
              <a:t> всеми </a:t>
            </a:r>
            <a:r>
              <a:rPr lang="ru-RU" kern="0" dirty="0">
                <a:solidFill>
                  <a:srgbClr val="FFFF00"/>
                </a:solidFill>
                <a:latin typeface="+mn-lt"/>
              </a:rPr>
              <a:t>этими и ещё какими-то (дополнительными) признаками</a:t>
            </a:r>
            <a:r>
              <a:rPr lang="ru-RU" kern="0" dirty="0">
                <a:latin typeface="+mn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28414</TotalTime>
  <Words>3343</Words>
  <Application>Microsoft Office PowerPoint</Application>
  <PresentationFormat>Экран (4:3)</PresentationFormat>
  <Paragraphs>639</Paragraphs>
  <Slides>61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Оформление по умолчанию</vt:lpstr>
      <vt:lpstr>Н. И. Бирюков, Д. С Горшенёв, О. М. Решетова  Основы формальной логики</vt:lpstr>
      <vt:lpstr>Понятие как форма мышления</vt:lpstr>
      <vt:lpstr>Понятие как форма мышления Понятие понятия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Определение понятий Понятие логического определения</vt:lpstr>
      <vt:lpstr>Определение понятий Понятие логического определения</vt:lpstr>
      <vt:lpstr>Определение понятий Процедура логического определения</vt:lpstr>
      <vt:lpstr>Определение понятий Процедура логического определения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Деление объёма понятий Понятие и процедура классификации</vt:lpstr>
      <vt:lpstr>Деление объёма понятий Понятие и процедура классификации</vt:lpstr>
      <vt:lpstr>Слайд 56</vt:lpstr>
      <vt:lpstr>Слайд 57</vt:lpstr>
      <vt:lpstr>Слайд 58</vt:lpstr>
      <vt:lpstr>Слайд 59</vt:lpstr>
      <vt:lpstr>Слайд 60</vt:lpstr>
      <vt:lpstr>Слайд 61</vt:lpstr>
    </vt:vector>
  </TitlesOfParts>
  <Company>МГИМО / MGIMO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формальной логики: мультимедийное учебное пособие</dc:title>
  <dc:subject>Тема 2. Понятие как форма мышления</dc:subject>
  <dc:creator>Николай Бирюков, Дмитрий Горшенев, Ольга Решетова</dc:creator>
  <dc:description>Редакция марта 2025 г.</dc:description>
  <cp:lastModifiedBy>NICK</cp:lastModifiedBy>
  <cp:revision>1556</cp:revision>
  <cp:lastPrinted>2025-02-14T20:16:57Z</cp:lastPrinted>
  <dcterms:created xsi:type="dcterms:W3CDTF">2004-09-28T22:15:44Z</dcterms:created>
  <dcterms:modified xsi:type="dcterms:W3CDTF">2025-03-23T13:54:24Z</dcterms:modified>
</cp:coreProperties>
</file>